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5143500" type="screen16x9"/>
  <p:notesSz cx="6858000" cy="9144000"/>
  <p:embeddedFontLst>
    <p:embeddedFont>
      <p:font typeface="Calibri" panose="020F0502020204030204" pitchFamily="34" charset="0"/>
      <p:regular r:id="rId36"/>
      <p:bold r:id="rId37"/>
      <p:italic r:id="rId38"/>
      <p:boldItalic r:id="rId39"/>
    </p:embeddedFont>
    <p:embeddedFont>
      <p:font typeface="Montserrat" panose="00000500000000000000" pitchFamily="2" charset="0"/>
      <p:regular r:id="rId40"/>
      <p:bold r:id="rId41"/>
      <p:italic r:id="rId42"/>
      <p:boldItalic r:id="rId43"/>
    </p:embeddedFont>
    <p:embeddedFont>
      <p:font typeface="Roboto" panose="02000000000000000000"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EA418CE-B5C6-4322-A38D-912DC2980448}">
  <a:tblStyle styleId="{CEA418CE-B5C6-4322-A38D-912DC298044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54" y="8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152e8a2fdb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152e8a2fdb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152e8a2fdbc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152e8a2fdbc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3fbf708f01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3fbf708f01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52e8a2fdbc_0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52e8a2fdbc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48f0245d1b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148f0245d1b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1550dca1778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1550dca177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3fbf708f01_0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13fbf708f01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48f0245d1b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148f0245d1b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3fbf708f01_0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3fbf708f01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13fbf708f01_0_1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13fbf708f01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3fbf708f01_0_1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13fbf708f01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48f0245d1b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48f0245d1b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52e8a2fdbc_0_3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52e8a2fdbc_0_3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150d4962a80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150d4962a80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3fbf708f01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13fbf708f01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3fbf708f01_0_1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13fbf708f01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13fbf708f01_0_2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13fbf708f01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fbf708f01_0_2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fbf708f01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13fbf708f01_0_1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13fbf708f01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13fbf708f01_0_1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13fbf708f01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52e8a2fdbc_0_2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152e8a2fdbc_0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52e8a2fdbc_0_2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152e8a2fdbc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13fbf708f01_0_2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13fbf708f01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13fbf708f01_0_1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13fbf708f01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1550dca1778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1550dca1778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5cb72efec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5cb72efec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15cb72efecd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15cb72efec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15cb72efecd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15cb72efecd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13fbf708f01_0_2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13fbf708f01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13fbf708f01_0_2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13fbf708f01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fbf708f01_0_2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fbf708f01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13fbf708f01_0_3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13fbf708f01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3.jpg"/><Relationship Id="rId7"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jpg"/><Relationship Id="rId5" Type="http://schemas.openxmlformats.org/officeDocument/2006/relationships/image" Target="../media/image9.jpg"/><Relationship Id="rId4" Type="http://schemas.openxmlformats.org/officeDocument/2006/relationships/image" Target="../media/image8.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9.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3.jpg"/><Relationship Id="rId7" Type="http://schemas.openxmlformats.org/officeDocument/2006/relationships/image" Target="../media/image30.jp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35.jp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jpg"/><Relationship Id="rId7"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40.jp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47.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image" Target="../media/image3.jp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notesSlide" Target="../notesSlides/notesSlide22.xml"/><Relationship Id="rId16" Type="http://schemas.openxmlformats.org/officeDocument/2006/relationships/image" Target="../media/image60.png"/><Relationship Id="rId1" Type="http://schemas.openxmlformats.org/officeDocument/2006/relationships/slideLayout" Target="../slideLayouts/slideLayout3.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5" Type="http://schemas.openxmlformats.org/officeDocument/2006/relationships/image" Target="../media/image5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3.jpg"/><Relationship Id="rId7"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3.jpg"/><Relationship Id="rId7" Type="http://schemas.openxmlformats.org/officeDocument/2006/relationships/image" Target="../media/image70.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2.png"/></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74.jpg"/><Relationship Id="rId4" Type="http://schemas.openxmlformats.org/officeDocument/2006/relationships/image" Target="../media/image73.jpg"/></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75.jpg"/></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76.jpg"/></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77.png"/></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79.png"/><Relationship Id="rId4" Type="http://schemas.openxmlformats.org/officeDocument/2006/relationships/image" Target="../media/image78.png"/></Relationships>
</file>

<file path=ppt/slides/_rels/slide32.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3.jpg"/><Relationship Id="rId7" Type="http://schemas.openxmlformats.org/officeDocument/2006/relationships/image" Target="../media/image83.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82.png"/><Relationship Id="rId5" Type="http://schemas.openxmlformats.org/officeDocument/2006/relationships/image" Target="../media/image81.png"/><Relationship Id="rId10" Type="http://schemas.openxmlformats.org/officeDocument/2006/relationships/image" Target="../media/image86.jpg"/><Relationship Id="rId4" Type="http://schemas.openxmlformats.org/officeDocument/2006/relationships/image" Target="../media/image80.png"/><Relationship Id="rId9" Type="http://schemas.openxmlformats.org/officeDocument/2006/relationships/image" Target="../media/image85.jp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56" name="Google Shape;56;p13"/>
          <p:cNvPicPr preferRelativeResize="0"/>
          <p:nvPr/>
        </p:nvPicPr>
        <p:blipFill>
          <a:blip r:embed="rId3">
            <a:alphaModFix/>
          </a:blip>
          <a:stretch>
            <a:fillRect/>
          </a:stretch>
        </p:blipFill>
        <p:spPr>
          <a:xfrm>
            <a:off x="-564525" y="-700425"/>
            <a:ext cx="9708527" cy="7005976"/>
          </a:xfrm>
          <a:prstGeom prst="rect">
            <a:avLst/>
          </a:prstGeom>
          <a:noFill/>
          <a:ln>
            <a:noFill/>
          </a:ln>
        </p:spPr>
      </p:pic>
      <p:sp>
        <p:nvSpPr>
          <p:cNvPr id="57" name="Google Shape;57;p13"/>
          <p:cNvSpPr txBox="1"/>
          <p:nvPr/>
        </p:nvSpPr>
        <p:spPr>
          <a:xfrm>
            <a:off x="2551900" y="2605150"/>
            <a:ext cx="5103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58" name="Google Shape;58;p13"/>
          <p:cNvSpPr txBox="1"/>
          <p:nvPr/>
        </p:nvSpPr>
        <p:spPr>
          <a:xfrm>
            <a:off x="454950" y="4032225"/>
            <a:ext cx="7935600" cy="1536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100" b="1">
                <a:solidFill>
                  <a:schemeClr val="lt1"/>
                </a:solidFill>
                <a:latin typeface="Montserrat"/>
                <a:ea typeface="Montserrat"/>
                <a:cs typeface="Montserrat"/>
                <a:sym typeface="Montserrat"/>
              </a:rPr>
              <a:t>INTRODUCTION TO TMC ACADEMY</a:t>
            </a:r>
            <a:endParaRPr sz="3100" b="1">
              <a:solidFill>
                <a:schemeClr val="lt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100">
              <a:solidFill>
                <a:srgbClr val="202124"/>
              </a:solidFill>
              <a:highlight>
                <a:srgbClr val="F8F9FA"/>
              </a:highlight>
            </a:endParaRPr>
          </a:p>
          <a:p>
            <a:pPr marL="0" lvl="0" indent="0" algn="ctr" rtl="0">
              <a:lnSpc>
                <a:spcPct val="115000"/>
              </a:lnSpc>
              <a:spcBef>
                <a:spcPts val="0"/>
              </a:spcBef>
              <a:spcAft>
                <a:spcPts val="0"/>
              </a:spcAft>
              <a:buNone/>
            </a:pPr>
            <a:r>
              <a:rPr lang="en" sz="2800" b="1">
                <a:solidFill>
                  <a:schemeClr val="lt1"/>
                </a:solidFill>
                <a:latin typeface="Montserrat"/>
                <a:ea typeface="Montserrat"/>
                <a:cs typeface="Montserrat"/>
                <a:sym typeface="Montserrat"/>
              </a:rPr>
              <a:t> </a:t>
            </a:r>
            <a:endParaRPr sz="1500" b="1">
              <a:solidFill>
                <a:schemeClr val="lt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311700" y="445025"/>
            <a:ext cx="8520600" cy="572700"/>
          </a:xfrm>
          <a:prstGeom prst="rect">
            <a:avLst/>
          </a:prstGeom>
          <a:solidFill>
            <a:srgbClr val="990000"/>
          </a:solidFill>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chemeClr val="lt1"/>
                </a:solidFill>
                <a:highlight>
                  <a:srgbClr val="990000"/>
                </a:highlight>
                <a:latin typeface="Roboto"/>
                <a:ea typeface="Roboto"/>
                <a:cs typeface="Roboto"/>
                <a:sym typeface="Roboto"/>
              </a:rPr>
              <a:t>TMC ACADEMY, SINGAPORE</a:t>
            </a:r>
            <a:endParaRPr b="1">
              <a:solidFill>
                <a:schemeClr val="lt1"/>
              </a:solidFill>
              <a:highlight>
                <a:srgbClr val="990000"/>
              </a:highlight>
              <a:latin typeface="Roboto"/>
              <a:ea typeface="Roboto"/>
              <a:cs typeface="Roboto"/>
              <a:sym typeface="Roboto"/>
            </a:endParaRPr>
          </a:p>
        </p:txBody>
      </p:sp>
      <p:sp>
        <p:nvSpPr>
          <p:cNvPr id="64" name="Google Shape;64;p14"/>
          <p:cNvSpPr txBox="1">
            <a:spLocks noGrp="1"/>
          </p:cNvSpPr>
          <p:nvPr>
            <p:ph type="body" idx="1"/>
          </p:nvPr>
        </p:nvSpPr>
        <p:spPr>
          <a:xfrm>
            <a:off x="3143775" y="960475"/>
            <a:ext cx="5936400" cy="4264500"/>
          </a:xfrm>
          <a:prstGeom prst="rect">
            <a:avLst/>
          </a:prstGeom>
        </p:spPr>
        <p:txBody>
          <a:bodyPr spcFirstLastPara="1" wrap="square" lIns="91425" tIns="91425" rIns="91425" bIns="91425" anchor="t" anchorCtr="0">
            <a:spAutoFit/>
          </a:bodyPr>
          <a:lstStyle/>
          <a:p>
            <a:pPr marL="457200" lvl="0" indent="-327025" algn="l" rtl="0">
              <a:spcBef>
                <a:spcPts val="1200"/>
              </a:spcBef>
              <a:spcAft>
                <a:spcPts val="0"/>
              </a:spcAft>
              <a:buClr>
                <a:srgbClr val="B00004"/>
              </a:buClr>
              <a:buSzPts val="1550"/>
              <a:buChar char="●"/>
            </a:pPr>
            <a:r>
              <a:rPr lang="en" sz="1550" b="1">
                <a:solidFill>
                  <a:srgbClr val="B00004"/>
                </a:solidFill>
              </a:rPr>
              <a:t>Located 50 meters from Paya Lebar MRT Exit D,            15 minutes from the central of Singapore by Bus/ MRT</a:t>
            </a:r>
            <a:endParaRPr sz="1550" b="1">
              <a:solidFill>
                <a:srgbClr val="B00004"/>
              </a:solidFill>
            </a:endParaRPr>
          </a:p>
          <a:p>
            <a:pPr marL="457200" lvl="0" indent="-327025" algn="l" rtl="0">
              <a:spcBef>
                <a:spcPts val="0"/>
              </a:spcBef>
              <a:spcAft>
                <a:spcPts val="0"/>
              </a:spcAft>
              <a:buClr>
                <a:srgbClr val="B00004"/>
              </a:buClr>
              <a:buSzPts val="1550"/>
              <a:buChar char="●"/>
            </a:pPr>
            <a:r>
              <a:rPr lang="en" sz="1550" b="1">
                <a:solidFill>
                  <a:schemeClr val="dk1"/>
                </a:solidFill>
              </a:rPr>
              <a:t>Established 41 years, TMC Academy is one of the well-known private institutions in Singapore.</a:t>
            </a:r>
            <a:endParaRPr sz="1550">
              <a:solidFill>
                <a:schemeClr val="dk1"/>
              </a:solidFill>
            </a:endParaRPr>
          </a:p>
          <a:p>
            <a:pPr marL="457200" lvl="0" indent="-327025" algn="l" rtl="0">
              <a:spcBef>
                <a:spcPts val="0"/>
              </a:spcBef>
              <a:spcAft>
                <a:spcPts val="0"/>
              </a:spcAft>
              <a:buClr>
                <a:srgbClr val="B00004"/>
              </a:buClr>
              <a:buSzPts val="1550"/>
              <a:buChar char="●"/>
            </a:pPr>
            <a:r>
              <a:rPr lang="en" sz="1550" b="1">
                <a:solidFill>
                  <a:srgbClr val="B00004"/>
                </a:solidFill>
              </a:rPr>
              <a:t>With students coming from more than 30 countries and regions</a:t>
            </a:r>
            <a:endParaRPr sz="1550">
              <a:solidFill>
                <a:schemeClr val="dk1"/>
              </a:solidFill>
            </a:endParaRPr>
          </a:p>
          <a:p>
            <a:pPr marL="457200" lvl="0" indent="-327025" algn="l" rtl="0">
              <a:spcBef>
                <a:spcPts val="0"/>
              </a:spcBef>
              <a:spcAft>
                <a:spcPts val="0"/>
              </a:spcAft>
              <a:buClr>
                <a:srgbClr val="B00004"/>
              </a:buClr>
              <a:buSzPts val="1550"/>
              <a:buChar char="●"/>
            </a:pPr>
            <a:r>
              <a:rPr lang="en" sz="1550" b="1">
                <a:solidFill>
                  <a:schemeClr val="dk1"/>
                </a:solidFill>
              </a:rPr>
              <a:t>One of the first six private institutions to receive the EduTrust certification from the Government Private Education Council (CPE)</a:t>
            </a:r>
            <a:endParaRPr sz="1550">
              <a:solidFill>
                <a:schemeClr val="dk1"/>
              </a:solidFill>
            </a:endParaRPr>
          </a:p>
          <a:p>
            <a:pPr marL="457200" lvl="0" indent="-327025" algn="l" rtl="0">
              <a:spcBef>
                <a:spcPts val="0"/>
              </a:spcBef>
              <a:spcAft>
                <a:spcPts val="0"/>
              </a:spcAft>
              <a:buClr>
                <a:srgbClr val="B00004"/>
              </a:buClr>
              <a:buSzPts val="1550"/>
              <a:buChar char="●"/>
            </a:pPr>
            <a:r>
              <a:rPr lang="en" sz="1550" b="1">
                <a:solidFill>
                  <a:srgbClr val="B00004"/>
                </a:solidFill>
              </a:rPr>
              <a:t>Diplomas are widely recognized </a:t>
            </a:r>
            <a:endParaRPr sz="1550" b="1">
              <a:solidFill>
                <a:srgbClr val="B00004"/>
              </a:solidFill>
            </a:endParaRPr>
          </a:p>
          <a:p>
            <a:pPr marL="457200" lvl="0" indent="0" algn="l" rtl="0">
              <a:spcBef>
                <a:spcPts val="0"/>
              </a:spcBef>
              <a:spcAft>
                <a:spcPts val="0"/>
              </a:spcAft>
              <a:buNone/>
            </a:pPr>
            <a:r>
              <a:rPr lang="en" sz="1550" b="1">
                <a:solidFill>
                  <a:srgbClr val="B00004"/>
                </a:solidFill>
              </a:rPr>
              <a:t>by universities around the world. </a:t>
            </a:r>
            <a:endParaRPr sz="1550" b="1">
              <a:solidFill>
                <a:srgbClr val="B00004"/>
              </a:solidFill>
            </a:endParaRPr>
          </a:p>
          <a:p>
            <a:pPr marL="457200" lvl="0" indent="0" algn="l" rtl="0">
              <a:spcBef>
                <a:spcPts val="0"/>
              </a:spcBef>
              <a:spcAft>
                <a:spcPts val="0"/>
              </a:spcAft>
              <a:buNone/>
            </a:pPr>
            <a:r>
              <a:rPr lang="en" sz="1550" b="1">
                <a:solidFill>
                  <a:srgbClr val="B00004"/>
                </a:solidFill>
              </a:rPr>
              <a:t>Students can further study at </a:t>
            </a:r>
            <a:endParaRPr sz="1550" b="1">
              <a:solidFill>
                <a:srgbClr val="B00004"/>
              </a:solidFill>
            </a:endParaRPr>
          </a:p>
          <a:p>
            <a:pPr marL="457200" lvl="0" indent="0" algn="l" rtl="0">
              <a:spcBef>
                <a:spcPts val="0"/>
              </a:spcBef>
              <a:spcAft>
                <a:spcPts val="0"/>
              </a:spcAft>
              <a:buNone/>
            </a:pPr>
            <a:r>
              <a:rPr lang="en" sz="1550" b="1">
                <a:solidFill>
                  <a:srgbClr val="B00004"/>
                </a:solidFill>
              </a:rPr>
              <a:t>universities in Europe and </a:t>
            </a:r>
            <a:endParaRPr sz="1550" b="1">
              <a:solidFill>
                <a:srgbClr val="B00004"/>
              </a:solidFill>
            </a:endParaRPr>
          </a:p>
          <a:p>
            <a:pPr marL="457200" lvl="0" indent="0" algn="l" rtl="0">
              <a:spcBef>
                <a:spcPts val="0"/>
              </a:spcBef>
              <a:spcAft>
                <a:spcPts val="0"/>
              </a:spcAft>
              <a:buNone/>
            </a:pPr>
            <a:r>
              <a:rPr lang="en" sz="1550" b="1">
                <a:solidFill>
                  <a:srgbClr val="B00004"/>
                </a:solidFill>
              </a:rPr>
              <a:t>the United States and perform </a:t>
            </a:r>
            <a:endParaRPr sz="1550" b="1">
              <a:solidFill>
                <a:srgbClr val="B00004"/>
              </a:solidFill>
            </a:endParaRPr>
          </a:p>
          <a:p>
            <a:pPr marL="457200" lvl="0" indent="0" algn="l" rtl="0">
              <a:spcBef>
                <a:spcPts val="0"/>
              </a:spcBef>
              <a:spcAft>
                <a:spcPts val="0"/>
              </a:spcAft>
              <a:buNone/>
            </a:pPr>
            <a:r>
              <a:rPr lang="en" sz="1550" b="1">
                <a:solidFill>
                  <a:srgbClr val="B00004"/>
                </a:solidFill>
              </a:rPr>
              <a:t>credit transfers.</a:t>
            </a:r>
            <a:endParaRPr sz="1550"/>
          </a:p>
        </p:txBody>
      </p:sp>
      <p:pic>
        <p:nvPicPr>
          <p:cNvPr id="65" name="Google Shape;65;p14"/>
          <p:cNvPicPr preferRelativeResize="0"/>
          <p:nvPr/>
        </p:nvPicPr>
        <p:blipFill>
          <a:blip r:embed="rId3">
            <a:alphaModFix/>
          </a:blip>
          <a:stretch>
            <a:fillRect/>
          </a:stretch>
        </p:blipFill>
        <p:spPr>
          <a:xfrm>
            <a:off x="72475" y="1103075"/>
            <a:ext cx="3117373" cy="3979300"/>
          </a:xfrm>
          <a:prstGeom prst="rect">
            <a:avLst/>
          </a:prstGeom>
          <a:noFill/>
          <a:ln>
            <a:noFill/>
          </a:ln>
        </p:spPr>
      </p:pic>
      <p:pic>
        <p:nvPicPr>
          <p:cNvPr id="66" name="Google Shape;66;p14"/>
          <p:cNvPicPr preferRelativeResize="0"/>
          <p:nvPr/>
        </p:nvPicPr>
        <p:blipFill>
          <a:blip r:embed="rId4">
            <a:alphaModFix/>
          </a:blip>
          <a:stretch>
            <a:fillRect/>
          </a:stretch>
        </p:blipFill>
        <p:spPr>
          <a:xfrm>
            <a:off x="7294075" y="102450"/>
            <a:ext cx="1566525" cy="915275"/>
          </a:xfrm>
          <a:prstGeom prst="rect">
            <a:avLst/>
          </a:prstGeom>
          <a:noFill/>
          <a:ln>
            <a:noFill/>
          </a:ln>
        </p:spPr>
      </p:pic>
      <p:pic>
        <p:nvPicPr>
          <p:cNvPr id="67" name="Google Shape;67;p14"/>
          <p:cNvPicPr preferRelativeResize="0"/>
          <p:nvPr/>
        </p:nvPicPr>
        <p:blipFill>
          <a:blip r:embed="rId5">
            <a:alphaModFix/>
          </a:blip>
          <a:stretch>
            <a:fillRect/>
          </a:stretch>
        </p:blipFill>
        <p:spPr>
          <a:xfrm>
            <a:off x="6731825" y="3236850"/>
            <a:ext cx="2412176" cy="19066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445025"/>
            <a:ext cx="8520600" cy="572700"/>
          </a:xfrm>
          <a:prstGeom prst="rect">
            <a:avLst/>
          </a:prstGeom>
          <a:solidFill>
            <a:srgbClr val="990000"/>
          </a:solidFill>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chemeClr val="lt1"/>
                </a:solidFill>
                <a:highlight>
                  <a:srgbClr val="990000"/>
                </a:highlight>
                <a:latin typeface="Roboto"/>
                <a:ea typeface="Roboto"/>
                <a:cs typeface="Roboto"/>
                <a:sym typeface="Roboto"/>
              </a:rPr>
              <a:t>TMC ACADEMY, SINGAPORE</a:t>
            </a:r>
            <a:endParaRPr b="1">
              <a:solidFill>
                <a:schemeClr val="lt1"/>
              </a:solidFill>
              <a:highlight>
                <a:srgbClr val="990000"/>
              </a:highlight>
              <a:latin typeface="Roboto"/>
              <a:ea typeface="Roboto"/>
              <a:cs typeface="Roboto"/>
              <a:sym typeface="Roboto"/>
            </a:endParaRPr>
          </a:p>
        </p:txBody>
      </p:sp>
      <p:pic>
        <p:nvPicPr>
          <p:cNvPr id="73" name="Google Shape;73;p15"/>
          <p:cNvPicPr preferRelativeResize="0"/>
          <p:nvPr/>
        </p:nvPicPr>
        <p:blipFill>
          <a:blip r:embed="rId3">
            <a:alphaModFix/>
          </a:blip>
          <a:stretch>
            <a:fillRect/>
          </a:stretch>
        </p:blipFill>
        <p:spPr>
          <a:xfrm>
            <a:off x="7265775" y="121325"/>
            <a:ext cx="1566525" cy="915275"/>
          </a:xfrm>
          <a:prstGeom prst="rect">
            <a:avLst/>
          </a:prstGeom>
          <a:noFill/>
          <a:ln>
            <a:noFill/>
          </a:ln>
        </p:spPr>
      </p:pic>
      <p:pic>
        <p:nvPicPr>
          <p:cNvPr id="74" name="Google Shape;74;p15"/>
          <p:cNvPicPr preferRelativeResize="0"/>
          <p:nvPr/>
        </p:nvPicPr>
        <p:blipFill>
          <a:blip r:embed="rId4">
            <a:alphaModFix/>
          </a:blip>
          <a:stretch>
            <a:fillRect/>
          </a:stretch>
        </p:blipFill>
        <p:spPr>
          <a:xfrm>
            <a:off x="6981725" y="1036600"/>
            <a:ext cx="1990276" cy="3820974"/>
          </a:xfrm>
          <a:prstGeom prst="rect">
            <a:avLst/>
          </a:prstGeom>
          <a:noFill/>
          <a:ln>
            <a:noFill/>
          </a:ln>
        </p:spPr>
      </p:pic>
      <p:pic>
        <p:nvPicPr>
          <p:cNvPr id="75" name="Google Shape;75;p15"/>
          <p:cNvPicPr preferRelativeResize="0"/>
          <p:nvPr/>
        </p:nvPicPr>
        <p:blipFill>
          <a:blip r:embed="rId5">
            <a:alphaModFix/>
          </a:blip>
          <a:stretch>
            <a:fillRect/>
          </a:stretch>
        </p:blipFill>
        <p:spPr>
          <a:xfrm>
            <a:off x="311700" y="1036600"/>
            <a:ext cx="2285950" cy="3423625"/>
          </a:xfrm>
          <a:prstGeom prst="rect">
            <a:avLst/>
          </a:prstGeom>
          <a:noFill/>
          <a:ln>
            <a:noFill/>
          </a:ln>
        </p:spPr>
      </p:pic>
      <p:pic>
        <p:nvPicPr>
          <p:cNvPr id="76" name="Google Shape;76;p15"/>
          <p:cNvPicPr preferRelativeResize="0"/>
          <p:nvPr/>
        </p:nvPicPr>
        <p:blipFill>
          <a:blip r:embed="rId6">
            <a:alphaModFix/>
          </a:blip>
          <a:stretch>
            <a:fillRect/>
          </a:stretch>
        </p:blipFill>
        <p:spPr>
          <a:xfrm>
            <a:off x="2779434" y="1036600"/>
            <a:ext cx="4145253" cy="2593554"/>
          </a:xfrm>
          <a:prstGeom prst="rect">
            <a:avLst/>
          </a:prstGeom>
          <a:noFill/>
          <a:ln>
            <a:noFill/>
          </a:ln>
        </p:spPr>
      </p:pic>
      <p:sp>
        <p:nvSpPr>
          <p:cNvPr id="77" name="Google Shape;77;p15"/>
          <p:cNvSpPr txBox="1"/>
          <p:nvPr/>
        </p:nvSpPr>
        <p:spPr>
          <a:xfrm>
            <a:off x="50225" y="4593750"/>
            <a:ext cx="2243100" cy="631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50" b="1">
                <a:solidFill>
                  <a:schemeClr val="dk1"/>
                </a:solidFill>
              </a:rPr>
              <a:t>TMC is founded in 1981 </a:t>
            </a:r>
            <a:endParaRPr sz="1350" b="1">
              <a:solidFill>
                <a:schemeClr val="dk1"/>
              </a:solidFill>
            </a:endParaRPr>
          </a:p>
          <a:p>
            <a:pPr marL="0" lvl="0" indent="0" algn="l" rtl="0">
              <a:lnSpc>
                <a:spcPct val="115000"/>
              </a:lnSpc>
              <a:spcBef>
                <a:spcPts val="0"/>
              </a:spcBef>
              <a:spcAft>
                <a:spcPts val="0"/>
              </a:spcAft>
              <a:buNone/>
            </a:pPr>
            <a:r>
              <a:rPr lang="en" sz="1350" b="1">
                <a:solidFill>
                  <a:schemeClr val="dk1"/>
                </a:solidFill>
              </a:rPr>
              <a:t>by Dr. Chin Kon Yuen</a:t>
            </a:r>
            <a:endParaRPr/>
          </a:p>
        </p:txBody>
      </p:sp>
      <p:sp>
        <p:nvSpPr>
          <p:cNvPr id="78" name="Google Shape;78;p15"/>
          <p:cNvSpPr txBox="1"/>
          <p:nvPr/>
        </p:nvSpPr>
        <p:spPr>
          <a:xfrm>
            <a:off x="2658150" y="3630150"/>
            <a:ext cx="4879200" cy="1348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 sz="1350" b="1">
                <a:solidFill>
                  <a:schemeClr val="dk1"/>
                </a:solidFill>
              </a:rPr>
              <a:t>Mr. John Lee is the successor of TMC Academy. Mr. Lee has more than 40 years of experience in education and running schools in Singapore and abroad.</a:t>
            </a:r>
            <a:endParaRPr sz="1350" b="1">
              <a:solidFill>
                <a:schemeClr val="dk1"/>
              </a:solidFill>
            </a:endParaRPr>
          </a:p>
          <a:p>
            <a:pPr marL="0" lvl="0" indent="0" algn="l" rtl="0">
              <a:lnSpc>
                <a:spcPct val="115000"/>
              </a:lnSpc>
              <a:spcBef>
                <a:spcPts val="0"/>
              </a:spcBef>
              <a:spcAft>
                <a:spcPts val="0"/>
              </a:spcAft>
              <a:buNone/>
            </a:pPr>
            <a:r>
              <a:rPr lang="en" sz="1350" b="1">
                <a:solidFill>
                  <a:srgbClr val="B00004"/>
                </a:solidFill>
              </a:rPr>
              <a:t>Vision: The leading academy that develops successful and high performance graduates.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Clr>
                <a:schemeClr val="dk1"/>
              </a:buClr>
              <a:buSzPct val="45833"/>
              <a:buFont typeface="Arial"/>
              <a:buNone/>
            </a:pPr>
            <a:r>
              <a:rPr lang="en" sz="2400" b="1">
                <a:solidFill>
                  <a:schemeClr val="lt1"/>
                </a:solidFill>
              </a:rPr>
              <a:t>PHOTOS (CAMPUS AND LEISURE)</a:t>
            </a:r>
            <a:endParaRPr sz="2400" b="1">
              <a:solidFill>
                <a:schemeClr val="lt1"/>
              </a:solidFill>
            </a:endParaRPr>
          </a:p>
          <a:p>
            <a:pPr marL="0" lvl="0" indent="0" algn="l" rtl="0">
              <a:spcBef>
                <a:spcPts val="0"/>
              </a:spcBef>
              <a:spcAft>
                <a:spcPts val="0"/>
              </a:spcAft>
              <a:buNone/>
            </a:pPr>
            <a:endParaRPr b="1">
              <a:solidFill>
                <a:schemeClr val="lt1"/>
              </a:solidFill>
              <a:highlight>
                <a:schemeClr val="lt1"/>
              </a:highlight>
              <a:latin typeface="Roboto"/>
              <a:ea typeface="Roboto"/>
              <a:cs typeface="Roboto"/>
              <a:sym typeface="Roboto"/>
            </a:endParaRPr>
          </a:p>
        </p:txBody>
      </p:sp>
      <p:pic>
        <p:nvPicPr>
          <p:cNvPr id="84" name="Google Shape;84;p16"/>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85" name="Google Shape;85;p16"/>
          <p:cNvPicPr preferRelativeResize="0"/>
          <p:nvPr/>
        </p:nvPicPr>
        <p:blipFill>
          <a:blip r:embed="rId4">
            <a:alphaModFix/>
          </a:blip>
          <a:stretch>
            <a:fillRect/>
          </a:stretch>
        </p:blipFill>
        <p:spPr>
          <a:xfrm>
            <a:off x="6205325" y="3237875"/>
            <a:ext cx="2938675" cy="1864675"/>
          </a:xfrm>
          <a:prstGeom prst="rect">
            <a:avLst/>
          </a:prstGeom>
          <a:noFill/>
          <a:ln>
            <a:noFill/>
          </a:ln>
        </p:spPr>
      </p:pic>
      <p:pic>
        <p:nvPicPr>
          <p:cNvPr id="86" name="Google Shape;86;p16"/>
          <p:cNvPicPr preferRelativeResize="0"/>
          <p:nvPr/>
        </p:nvPicPr>
        <p:blipFill>
          <a:blip r:embed="rId5">
            <a:alphaModFix/>
          </a:blip>
          <a:stretch>
            <a:fillRect/>
          </a:stretch>
        </p:blipFill>
        <p:spPr>
          <a:xfrm>
            <a:off x="0" y="787000"/>
            <a:ext cx="3606016" cy="2403414"/>
          </a:xfrm>
          <a:prstGeom prst="rect">
            <a:avLst/>
          </a:prstGeom>
          <a:noFill/>
          <a:ln>
            <a:noFill/>
          </a:ln>
        </p:spPr>
      </p:pic>
      <p:pic>
        <p:nvPicPr>
          <p:cNvPr id="87" name="Google Shape;87;p16"/>
          <p:cNvPicPr preferRelativeResize="0"/>
          <p:nvPr/>
        </p:nvPicPr>
        <p:blipFill rotWithShape="1">
          <a:blip r:embed="rId6">
            <a:alphaModFix/>
          </a:blip>
          <a:srcRect/>
          <a:stretch/>
        </p:blipFill>
        <p:spPr>
          <a:xfrm>
            <a:off x="3626125" y="830800"/>
            <a:ext cx="1762748" cy="2350351"/>
          </a:xfrm>
          <a:prstGeom prst="rect">
            <a:avLst/>
          </a:prstGeom>
          <a:noFill/>
          <a:ln>
            <a:noFill/>
          </a:ln>
        </p:spPr>
      </p:pic>
      <p:pic>
        <p:nvPicPr>
          <p:cNvPr id="88" name="Google Shape;88;p16"/>
          <p:cNvPicPr preferRelativeResize="0"/>
          <p:nvPr/>
        </p:nvPicPr>
        <p:blipFill>
          <a:blip r:embed="rId7">
            <a:alphaModFix/>
          </a:blip>
          <a:stretch>
            <a:fillRect/>
          </a:stretch>
        </p:blipFill>
        <p:spPr>
          <a:xfrm>
            <a:off x="5408975" y="786996"/>
            <a:ext cx="3606026" cy="2403427"/>
          </a:xfrm>
          <a:prstGeom prst="rect">
            <a:avLst/>
          </a:prstGeom>
          <a:noFill/>
          <a:ln>
            <a:noFill/>
          </a:ln>
        </p:spPr>
      </p:pic>
      <p:pic>
        <p:nvPicPr>
          <p:cNvPr id="89" name="Google Shape;89;p16"/>
          <p:cNvPicPr preferRelativeResize="0"/>
          <p:nvPr/>
        </p:nvPicPr>
        <p:blipFill>
          <a:blip r:embed="rId8">
            <a:alphaModFix/>
          </a:blip>
          <a:stretch>
            <a:fillRect/>
          </a:stretch>
        </p:blipFill>
        <p:spPr>
          <a:xfrm>
            <a:off x="3303725" y="3219650"/>
            <a:ext cx="3105968" cy="1923850"/>
          </a:xfrm>
          <a:prstGeom prst="rect">
            <a:avLst/>
          </a:prstGeom>
          <a:noFill/>
          <a:ln>
            <a:noFill/>
          </a:ln>
        </p:spPr>
      </p:pic>
      <p:pic>
        <p:nvPicPr>
          <p:cNvPr id="90" name="Google Shape;90;p16"/>
          <p:cNvPicPr preferRelativeResize="0"/>
          <p:nvPr/>
        </p:nvPicPr>
        <p:blipFill rotWithShape="1">
          <a:blip r:embed="rId9">
            <a:alphaModFix/>
          </a:blip>
          <a:srcRect l="2818" b="16506"/>
          <a:stretch/>
        </p:blipFill>
        <p:spPr>
          <a:xfrm>
            <a:off x="-60100" y="3219638"/>
            <a:ext cx="3526401" cy="192386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7"/>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Clr>
                <a:schemeClr val="dk1"/>
              </a:buClr>
              <a:buSzPct val="40740"/>
              <a:buFont typeface="Arial"/>
              <a:buNone/>
            </a:pPr>
            <a:r>
              <a:rPr lang="en" sz="2700" b="1">
                <a:solidFill>
                  <a:schemeClr val="lt1"/>
                </a:solidFill>
              </a:rPr>
              <a:t>STUDENT NATIONALITY</a:t>
            </a:r>
            <a:endParaRPr sz="2700" b="1">
              <a:solidFill>
                <a:schemeClr val="lt1"/>
              </a:solidFill>
            </a:endParaRPr>
          </a:p>
          <a:p>
            <a:pPr marL="0" lvl="0" indent="0" algn="l" rtl="0">
              <a:spcBef>
                <a:spcPts val="0"/>
              </a:spcBef>
              <a:spcAft>
                <a:spcPts val="0"/>
              </a:spcAft>
              <a:buNone/>
            </a:pPr>
            <a:endParaRPr sz="2400" b="1">
              <a:solidFill>
                <a:schemeClr val="lt1"/>
              </a:solidFill>
            </a:endParaRPr>
          </a:p>
        </p:txBody>
      </p:sp>
      <p:pic>
        <p:nvPicPr>
          <p:cNvPr id="96" name="Google Shape;96;p17"/>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97" name="Google Shape;97;p17"/>
          <p:cNvPicPr preferRelativeResize="0"/>
          <p:nvPr/>
        </p:nvPicPr>
        <p:blipFill>
          <a:blip r:embed="rId4">
            <a:alphaModFix/>
          </a:blip>
          <a:stretch>
            <a:fillRect/>
          </a:stretch>
        </p:blipFill>
        <p:spPr>
          <a:xfrm>
            <a:off x="0" y="834823"/>
            <a:ext cx="9144000" cy="5499102"/>
          </a:xfrm>
          <a:prstGeom prst="rect">
            <a:avLst/>
          </a:prstGeom>
          <a:noFill/>
          <a:ln>
            <a:noFill/>
          </a:ln>
        </p:spPr>
      </p:pic>
      <p:pic>
        <p:nvPicPr>
          <p:cNvPr id="98" name="Google Shape;98;p17"/>
          <p:cNvPicPr preferRelativeResize="0"/>
          <p:nvPr/>
        </p:nvPicPr>
        <p:blipFill>
          <a:blip r:embed="rId5">
            <a:alphaModFix/>
          </a:blip>
          <a:stretch>
            <a:fillRect/>
          </a:stretch>
        </p:blipFill>
        <p:spPr>
          <a:xfrm>
            <a:off x="574125" y="1819775"/>
            <a:ext cx="2133600" cy="1047750"/>
          </a:xfrm>
          <a:prstGeom prst="rect">
            <a:avLst/>
          </a:prstGeom>
          <a:noFill/>
          <a:ln>
            <a:noFill/>
          </a:ln>
        </p:spPr>
      </p:pic>
      <p:pic>
        <p:nvPicPr>
          <p:cNvPr id="99" name="Google Shape;99;p17"/>
          <p:cNvPicPr preferRelativeResize="0"/>
          <p:nvPr/>
        </p:nvPicPr>
        <p:blipFill>
          <a:blip r:embed="rId6">
            <a:alphaModFix/>
          </a:blip>
          <a:stretch>
            <a:fillRect/>
          </a:stretch>
        </p:blipFill>
        <p:spPr>
          <a:xfrm>
            <a:off x="3157600" y="1851400"/>
            <a:ext cx="2228850" cy="1466850"/>
          </a:xfrm>
          <a:prstGeom prst="rect">
            <a:avLst/>
          </a:prstGeom>
          <a:noFill/>
          <a:ln>
            <a:noFill/>
          </a:ln>
        </p:spPr>
      </p:pic>
      <p:pic>
        <p:nvPicPr>
          <p:cNvPr id="100" name="Google Shape;100;p17"/>
          <p:cNvPicPr preferRelativeResize="0"/>
          <p:nvPr/>
        </p:nvPicPr>
        <p:blipFill>
          <a:blip r:embed="rId7">
            <a:alphaModFix/>
          </a:blip>
          <a:stretch>
            <a:fillRect/>
          </a:stretch>
        </p:blipFill>
        <p:spPr>
          <a:xfrm>
            <a:off x="6686550" y="1638800"/>
            <a:ext cx="2457450" cy="1409700"/>
          </a:xfrm>
          <a:prstGeom prst="rect">
            <a:avLst/>
          </a:prstGeom>
          <a:noFill/>
          <a:ln>
            <a:noFill/>
          </a:ln>
        </p:spPr>
      </p:pic>
      <p:sp>
        <p:nvSpPr>
          <p:cNvPr id="101" name="Google Shape;101;p17"/>
          <p:cNvSpPr txBox="1"/>
          <p:nvPr/>
        </p:nvSpPr>
        <p:spPr>
          <a:xfrm>
            <a:off x="123900" y="4495500"/>
            <a:ext cx="8896200" cy="648000"/>
          </a:xfrm>
          <a:prstGeom prst="rect">
            <a:avLst/>
          </a:prstGeom>
          <a:solidFill>
            <a:srgbClr val="F4CCCC"/>
          </a:solid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b="1">
                <a:solidFill>
                  <a:schemeClr val="dk1"/>
                </a:solidFill>
              </a:rPr>
              <a:t>TMC Academy has students coming from over 30 countries. These countries include Indonesia, Korea, China, Russia, Japan, Thailand, Vietnam, Mongolia,Myanmar, Philippines, Laos, Cambodia and more. </a:t>
            </a:r>
            <a:endParaRPr b="1">
              <a:solidFill>
                <a:schemeClr val="dk1"/>
              </a:solidFill>
            </a:endParaRPr>
          </a:p>
        </p:txBody>
      </p:sp>
      <p:pic>
        <p:nvPicPr>
          <p:cNvPr id="102" name="Google Shape;102;p17"/>
          <p:cNvPicPr preferRelativeResize="0"/>
          <p:nvPr/>
        </p:nvPicPr>
        <p:blipFill>
          <a:blip r:embed="rId3">
            <a:alphaModFix/>
          </a:blip>
          <a:stretch>
            <a:fillRect/>
          </a:stretch>
        </p:blipFill>
        <p:spPr>
          <a:xfrm>
            <a:off x="3952500" y="3822900"/>
            <a:ext cx="850025" cy="572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8"/>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en" sz="2700" b="1">
                <a:solidFill>
                  <a:schemeClr val="lt1"/>
                </a:solidFill>
              </a:rPr>
              <a:t>Facilities Capacity</a:t>
            </a:r>
            <a:endParaRPr sz="2700" b="1">
              <a:solidFill>
                <a:schemeClr val="lt1"/>
              </a:solidFill>
            </a:endParaRPr>
          </a:p>
          <a:p>
            <a:pPr marL="0" lvl="0" indent="0" algn="l" rtl="0">
              <a:spcBef>
                <a:spcPts val="0"/>
              </a:spcBef>
              <a:spcAft>
                <a:spcPts val="0"/>
              </a:spcAft>
              <a:buNone/>
            </a:pPr>
            <a:endParaRPr sz="2400" b="1">
              <a:solidFill>
                <a:schemeClr val="lt1"/>
              </a:solidFill>
            </a:endParaRPr>
          </a:p>
        </p:txBody>
      </p:sp>
      <p:pic>
        <p:nvPicPr>
          <p:cNvPr id="108" name="Google Shape;108;p18"/>
          <p:cNvPicPr preferRelativeResize="0"/>
          <p:nvPr/>
        </p:nvPicPr>
        <p:blipFill>
          <a:blip r:embed="rId3">
            <a:alphaModFix/>
          </a:blip>
          <a:stretch>
            <a:fillRect/>
          </a:stretch>
        </p:blipFill>
        <p:spPr>
          <a:xfrm>
            <a:off x="7420825" y="2"/>
            <a:ext cx="1346978" cy="787000"/>
          </a:xfrm>
          <a:prstGeom prst="rect">
            <a:avLst/>
          </a:prstGeom>
          <a:noFill/>
          <a:ln>
            <a:noFill/>
          </a:ln>
        </p:spPr>
      </p:pic>
      <p:graphicFrame>
        <p:nvGraphicFramePr>
          <p:cNvPr id="109" name="Google Shape;109;p18"/>
          <p:cNvGraphicFramePr/>
          <p:nvPr/>
        </p:nvGraphicFramePr>
        <p:xfrm>
          <a:off x="1285050" y="787000"/>
          <a:ext cx="3000000" cy="3000000"/>
        </p:xfrm>
        <a:graphic>
          <a:graphicData uri="http://schemas.openxmlformats.org/drawingml/2006/table">
            <a:tbl>
              <a:tblPr>
                <a:noFill/>
                <a:tableStyleId>{CEA418CE-B5C6-4322-A38D-912DC2980448}</a:tableStyleId>
              </a:tblPr>
              <a:tblGrid>
                <a:gridCol w="599450">
                  <a:extLst>
                    <a:ext uri="{9D8B030D-6E8A-4147-A177-3AD203B41FA5}">
                      <a16:colId xmlns:a16="http://schemas.microsoft.com/office/drawing/2014/main" val="20000"/>
                    </a:ext>
                  </a:extLst>
                </a:gridCol>
                <a:gridCol w="1264525">
                  <a:extLst>
                    <a:ext uri="{9D8B030D-6E8A-4147-A177-3AD203B41FA5}">
                      <a16:colId xmlns:a16="http://schemas.microsoft.com/office/drawing/2014/main" val="20001"/>
                    </a:ext>
                  </a:extLst>
                </a:gridCol>
                <a:gridCol w="1038075">
                  <a:extLst>
                    <a:ext uri="{9D8B030D-6E8A-4147-A177-3AD203B41FA5}">
                      <a16:colId xmlns:a16="http://schemas.microsoft.com/office/drawing/2014/main" val="20002"/>
                    </a:ext>
                  </a:extLst>
                </a:gridCol>
              </a:tblGrid>
              <a:tr h="264500">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No</a:t>
                      </a:r>
                      <a:endParaRPr sz="950">
                        <a:latin typeface="Calibri"/>
                        <a:ea typeface="Calibri"/>
                        <a:cs typeface="Calibri"/>
                        <a:sym typeface="Calibri"/>
                      </a:endParaRPr>
                    </a:p>
                  </a:txBody>
                  <a:tcPr marL="91425" marR="91425" marT="91425" marB="91425">
                    <a:solidFill>
                      <a:srgbClr val="E6B8AF"/>
                    </a:solidFill>
                  </a:tcPr>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Classrooms</a:t>
                      </a:r>
                      <a:endParaRPr sz="950">
                        <a:latin typeface="Calibri"/>
                        <a:ea typeface="Calibri"/>
                        <a:cs typeface="Calibri"/>
                        <a:sym typeface="Calibri"/>
                      </a:endParaRPr>
                    </a:p>
                  </a:txBody>
                  <a:tcPr marL="91425" marR="91425" marT="91425" marB="91425">
                    <a:solidFill>
                      <a:srgbClr val="E6B8AF"/>
                    </a:solidFill>
                  </a:tcPr>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Capacity</a:t>
                      </a:r>
                      <a:endParaRPr sz="950">
                        <a:latin typeface="Calibri"/>
                        <a:ea typeface="Calibri"/>
                        <a:cs typeface="Calibri"/>
                        <a:sym typeface="Calibri"/>
                      </a:endParaRPr>
                    </a:p>
                  </a:txBody>
                  <a:tcPr marL="91425" marR="91425" marT="91425" marB="91425">
                    <a:solidFill>
                      <a:srgbClr val="E6B8AF"/>
                    </a:solidFill>
                  </a:tcPr>
                </a:tc>
                <a:extLst>
                  <a:ext uri="{0D108BD9-81ED-4DB2-BD59-A6C34878D82A}">
                    <a16:rowId xmlns:a16="http://schemas.microsoft.com/office/drawing/2014/main" val="10000"/>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1</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PLQ #01-01</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27</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2</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PLQ #01-02</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32</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3</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PLQ #01-03</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21</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4</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PLQ #01-04</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12</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5</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805 Room 101</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10</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5"/>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6</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Clr>
                          <a:schemeClr val="dk1"/>
                        </a:buClr>
                        <a:buSzPts val="1100"/>
                        <a:buFont typeface="Arial"/>
                        <a:buNone/>
                      </a:pPr>
                      <a:r>
                        <a:rPr lang="en" sz="950">
                          <a:solidFill>
                            <a:schemeClr val="dk1"/>
                          </a:solidFill>
                          <a:latin typeface="Calibri"/>
                          <a:ea typeface="Calibri"/>
                          <a:cs typeface="Calibri"/>
                          <a:sym typeface="Calibri"/>
                        </a:rPr>
                        <a:t>805 Room 102</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17</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6"/>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7</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Clr>
                          <a:schemeClr val="dk1"/>
                        </a:buClr>
                        <a:buSzPts val="1100"/>
                        <a:buFont typeface="Arial"/>
                        <a:buNone/>
                      </a:pPr>
                      <a:r>
                        <a:rPr lang="en" sz="950">
                          <a:solidFill>
                            <a:schemeClr val="dk1"/>
                          </a:solidFill>
                          <a:latin typeface="Calibri"/>
                          <a:ea typeface="Calibri"/>
                          <a:cs typeface="Calibri"/>
                          <a:sym typeface="Calibri"/>
                        </a:rPr>
                        <a:t>805 Room 201</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81</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7"/>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8</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Clr>
                          <a:schemeClr val="dk1"/>
                        </a:buClr>
                        <a:buSzPts val="1100"/>
                        <a:buFont typeface="Arial"/>
                        <a:buNone/>
                      </a:pPr>
                      <a:r>
                        <a:rPr lang="en" sz="950">
                          <a:solidFill>
                            <a:schemeClr val="dk1"/>
                          </a:solidFill>
                          <a:latin typeface="Calibri"/>
                          <a:ea typeface="Calibri"/>
                          <a:cs typeface="Calibri"/>
                          <a:sym typeface="Calibri"/>
                        </a:rPr>
                        <a:t>805 Room 301</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30</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8"/>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9</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Clr>
                          <a:schemeClr val="dk1"/>
                        </a:buClr>
                        <a:buSzPts val="1100"/>
                        <a:buFont typeface="Arial"/>
                        <a:buNone/>
                      </a:pPr>
                      <a:r>
                        <a:rPr lang="en" sz="950">
                          <a:solidFill>
                            <a:schemeClr val="dk1"/>
                          </a:solidFill>
                          <a:latin typeface="Calibri"/>
                          <a:ea typeface="Calibri"/>
                          <a:cs typeface="Calibri"/>
                          <a:sym typeface="Calibri"/>
                        </a:rPr>
                        <a:t>805 Room 401</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30</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9"/>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10</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732</a:t>
                      </a:r>
                      <a:endParaRPr sz="950">
                        <a:solidFill>
                          <a:schemeClr val="dk1"/>
                        </a:solidFill>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60</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10"/>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11</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732B1</a:t>
                      </a:r>
                      <a:endParaRPr sz="950">
                        <a:solidFill>
                          <a:schemeClr val="dk1"/>
                        </a:solidFill>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30</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11"/>
                  </a:ext>
                </a:extLst>
              </a:tr>
              <a:tr h="281550">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12</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732B2</a:t>
                      </a:r>
                      <a:endParaRPr sz="950">
                        <a:solidFill>
                          <a:schemeClr val="dk1"/>
                        </a:solidFill>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8</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12"/>
                  </a:ext>
                </a:extLst>
              </a:tr>
            </a:tbl>
          </a:graphicData>
        </a:graphic>
      </p:graphicFrame>
      <p:graphicFrame>
        <p:nvGraphicFramePr>
          <p:cNvPr id="110" name="Google Shape;110;p18"/>
          <p:cNvGraphicFramePr/>
          <p:nvPr/>
        </p:nvGraphicFramePr>
        <p:xfrm>
          <a:off x="4518775" y="1040625"/>
          <a:ext cx="3000000" cy="3000000"/>
        </p:xfrm>
        <a:graphic>
          <a:graphicData uri="http://schemas.openxmlformats.org/drawingml/2006/table">
            <a:tbl>
              <a:tblPr>
                <a:noFill/>
                <a:tableStyleId>{CEA418CE-B5C6-4322-A38D-912DC2980448}</a:tableStyleId>
              </a:tblPr>
              <a:tblGrid>
                <a:gridCol w="599450">
                  <a:extLst>
                    <a:ext uri="{9D8B030D-6E8A-4147-A177-3AD203B41FA5}">
                      <a16:colId xmlns:a16="http://schemas.microsoft.com/office/drawing/2014/main" val="20000"/>
                    </a:ext>
                  </a:extLst>
                </a:gridCol>
                <a:gridCol w="1264525">
                  <a:extLst>
                    <a:ext uri="{9D8B030D-6E8A-4147-A177-3AD203B41FA5}">
                      <a16:colId xmlns:a16="http://schemas.microsoft.com/office/drawing/2014/main" val="20001"/>
                    </a:ext>
                  </a:extLst>
                </a:gridCol>
                <a:gridCol w="1038075">
                  <a:extLst>
                    <a:ext uri="{9D8B030D-6E8A-4147-A177-3AD203B41FA5}">
                      <a16:colId xmlns:a16="http://schemas.microsoft.com/office/drawing/2014/main" val="20002"/>
                    </a:ext>
                  </a:extLst>
                </a:gridCol>
              </a:tblGrid>
              <a:tr h="264500">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No</a:t>
                      </a:r>
                      <a:endParaRPr sz="950">
                        <a:latin typeface="Calibri"/>
                        <a:ea typeface="Calibri"/>
                        <a:cs typeface="Calibri"/>
                        <a:sym typeface="Calibri"/>
                      </a:endParaRPr>
                    </a:p>
                  </a:txBody>
                  <a:tcPr marL="91425" marR="91425" marT="91425" marB="91425">
                    <a:solidFill>
                      <a:srgbClr val="E6B8AF"/>
                    </a:solidFill>
                  </a:tcPr>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Classrooms</a:t>
                      </a:r>
                      <a:endParaRPr sz="950">
                        <a:latin typeface="Calibri"/>
                        <a:ea typeface="Calibri"/>
                        <a:cs typeface="Calibri"/>
                        <a:sym typeface="Calibri"/>
                      </a:endParaRPr>
                    </a:p>
                  </a:txBody>
                  <a:tcPr marL="91425" marR="91425" marT="91425" marB="91425">
                    <a:solidFill>
                      <a:srgbClr val="E6B8AF"/>
                    </a:solidFill>
                  </a:tcPr>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Capacity</a:t>
                      </a:r>
                      <a:endParaRPr sz="950">
                        <a:latin typeface="Calibri"/>
                        <a:ea typeface="Calibri"/>
                        <a:cs typeface="Calibri"/>
                        <a:sym typeface="Calibri"/>
                      </a:endParaRPr>
                    </a:p>
                  </a:txBody>
                  <a:tcPr marL="91425" marR="91425" marT="91425" marB="91425">
                    <a:solidFill>
                      <a:srgbClr val="E6B8AF"/>
                    </a:solidFill>
                  </a:tcPr>
                </a:tc>
                <a:extLst>
                  <a:ext uri="{0D108BD9-81ED-4DB2-BD59-A6C34878D82A}">
                    <a16:rowId xmlns:a16="http://schemas.microsoft.com/office/drawing/2014/main" val="10000"/>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13</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730B1</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30</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14</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730B2</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8</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15</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728B1</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30</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16</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728B2</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8</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17</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730A1</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25</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5"/>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18</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730A2</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30</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6"/>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19</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728A1</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25</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7"/>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20</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728A2</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30</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8"/>
                  </a:ext>
                </a:extLst>
              </a:tr>
              <a:tr h="335175">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21</a:t>
                      </a:r>
                      <a:endParaRPr sz="950">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GrandLink</a:t>
                      </a:r>
                      <a:endParaRPr sz="950">
                        <a:solidFill>
                          <a:schemeClr val="dk1"/>
                        </a:solidFill>
                        <a:latin typeface="Calibri"/>
                        <a:ea typeface="Calibri"/>
                        <a:cs typeface="Calibri"/>
                        <a:sym typeface="Calibri"/>
                      </a:endParaRPr>
                    </a:p>
                  </a:txBody>
                  <a:tcPr marL="91425" marR="91425" marT="91425" marB="91425"/>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80</a:t>
                      </a:r>
                      <a:endParaRPr sz="950">
                        <a:latin typeface="Calibri"/>
                        <a:ea typeface="Calibri"/>
                        <a:cs typeface="Calibri"/>
                        <a:sym typeface="Calibri"/>
                      </a:endParaRPr>
                    </a:p>
                  </a:txBody>
                  <a:tcPr marL="91425" marR="91425" marT="91425" marB="91425"/>
                </a:tc>
                <a:extLst>
                  <a:ext uri="{0D108BD9-81ED-4DB2-BD59-A6C34878D82A}">
                    <a16:rowId xmlns:a16="http://schemas.microsoft.com/office/drawing/2014/main" val="10009"/>
                  </a:ext>
                </a:extLst>
              </a:tr>
              <a:tr h="335175">
                <a:tc>
                  <a:txBody>
                    <a:bodyPr/>
                    <a:lstStyle/>
                    <a:p>
                      <a:pPr marL="0" lvl="0" indent="0" algn="l" rtl="0">
                        <a:lnSpc>
                          <a:spcPct val="100000"/>
                        </a:lnSpc>
                        <a:spcBef>
                          <a:spcPts val="0"/>
                        </a:spcBef>
                        <a:spcAft>
                          <a:spcPts val="0"/>
                        </a:spcAft>
                        <a:buNone/>
                      </a:pPr>
                      <a:endParaRPr sz="950">
                        <a:latin typeface="Calibri"/>
                        <a:ea typeface="Calibri"/>
                        <a:cs typeface="Calibri"/>
                        <a:sym typeface="Calibri"/>
                      </a:endParaRPr>
                    </a:p>
                  </a:txBody>
                  <a:tcPr marL="91425" marR="91425" marT="91425" marB="91425">
                    <a:solidFill>
                      <a:srgbClr val="E6B8AF"/>
                    </a:solidFill>
                  </a:tcPr>
                </a:tc>
                <a:tc>
                  <a:txBody>
                    <a:bodyPr/>
                    <a:lstStyle/>
                    <a:p>
                      <a:pPr marL="0" lvl="0" indent="0" algn="l" rtl="0">
                        <a:lnSpc>
                          <a:spcPct val="100000"/>
                        </a:lnSpc>
                        <a:spcBef>
                          <a:spcPts val="0"/>
                        </a:spcBef>
                        <a:spcAft>
                          <a:spcPts val="0"/>
                        </a:spcAft>
                        <a:buNone/>
                      </a:pPr>
                      <a:r>
                        <a:rPr lang="en" sz="950">
                          <a:solidFill>
                            <a:schemeClr val="dk1"/>
                          </a:solidFill>
                          <a:latin typeface="Calibri"/>
                          <a:ea typeface="Calibri"/>
                          <a:cs typeface="Calibri"/>
                          <a:sym typeface="Calibri"/>
                        </a:rPr>
                        <a:t>Total Capacity per session</a:t>
                      </a:r>
                      <a:endParaRPr sz="950">
                        <a:solidFill>
                          <a:schemeClr val="dk1"/>
                        </a:solidFill>
                        <a:latin typeface="Calibri"/>
                        <a:ea typeface="Calibri"/>
                        <a:cs typeface="Calibri"/>
                        <a:sym typeface="Calibri"/>
                      </a:endParaRPr>
                    </a:p>
                  </a:txBody>
                  <a:tcPr marL="91425" marR="91425" marT="91425" marB="91425">
                    <a:solidFill>
                      <a:srgbClr val="E6B8AF"/>
                    </a:solidFill>
                  </a:tcPr>
                </a:tc>
                <a:tc>
                  <a:txBody>
                    <a:bodyPr/>
                    <a:lstStyle/>
                    <a:p>
                      <a:pPr marL="0" lvl="0" indent="0" algn="l" rtl="0">
                        <a:lnSpc>
                          <a:spcPct val="100000"/>
                        </a:lnSpc>
                        <a:spcBef>
                          <a:spcPts val="0"/>
                        </a:spcBef>
                        <a:spcAft>
                          <a:spcPts val="0"/>
                        </a:spcAft>
                        <a:buNone/>
                      </a:pPr>
                      <a:r>
                        <a:rPr lang="en" sz="950">
                          <a:latin typeface="Calibri"/>
                          <a:ea typeface="Calibri"/>
                          <a:cs typeface="Calibri"/>
                          <a:sym typeface="Calibri"/>
                        </a:rPr>
                        <a:t>624 Students</a:t>
                      </a:r>
                      <a:endParaRPr sz="950">
                        <a:latin typeface="Calibri"/>
                        <a:ea typeface="Calibri"/>
                        <a:cs typeface="Calibri"/>
                        <a:sym typeface="Calibri"/>
                      </a:endParaRPr>
                    </a:p>
                  </a:txBody>
                  <a:tcPr marL="91425" marR="91425" marT="91425" marB="91425">
                    <a:solidFill>
                      <a:srgbClr val="E6B8AF"/>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9"/>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2700" b="1">
                <a:solidFill>
                  <a:schemeClr val="lt1"/>
                </a:solidFill>
              </a:rPr>
              <a:t>Estimated students, academic lecturers &amp; Staff</a:t>
            </a:r>
            <a:endParaRPr sz="2400" b="1">
              <a:solidFill>
                <a:schemeClr val="lt1"/>
              </a:solidFill>
            </a:endParaRPr>
          </a:p>
        </p:txBody>
      </p:sp>
      <p:pic>
        <p:nvPicPr>
          <p:cNvPr id="116" name="Google Shape;116;p19"/>
          <p:cNvPicPr preferRelativeResize="0"/>
          <p:nvPr/>
        </p:nvPicPr>
        <p:blipFill>
          <a:blip r:embed="rId3">
            <a:alphaModFix/>
          </a:blip>
          <a:stretch>
            <a:fillRect/>
          </a:stretch>
        </p:blipFill>
        <p:spPr>
          <a:xfrm>
            <a:off x="7420825" y="2"/>
            <a:ext cx="1346978" cy="787000"/>
          </a:xfrm>
          <a:prstGeom prst="rect">
            <a:avLst/>
          </a:prstGeom>
          <a:noFill/>
          <a:ln>
            <a:noFill/>
          </a:ln>
        </p:spPr>
      </p:pic>
      <p:graphicFrame>
        <p:nvGraphicFramePr>
          <p:cNvPr id="117" name="Google Shape;117;p19"/>
          <p:cNvGraphicFramePr/>
          <p:nvPr/>
        </p:nvGraphicFramePr>
        <p:xfrm>
          <a:off x="522600" y="1539650"/>
          <a:ext cx="3000000" cy="3000000"/>
        </p:xfrm>
        <a:graphic>
          <a:graphicData uri="http://schemas.openxmlformats.org/drawingml/2006/table">
            <a:tbl>
              <a:tblPr>
                <a:noFill/>
                <a:tableStyleId>{CEA418CE-B5C6-4322-A38D-912DC2980448}</a:tableStyleId>
              </a:tblPr>
              <a:tblGrid>
                <a:gridCol w="4394850">
                  <a:extLst>
                    <a:ext uri="{9D8B030D-6E8A-4147-A177-3AD203B41FA5}">
                      <a16:colId xmlns:a16="http://schemas.microsoft.com/office/drawing/2014/main" val="20000"/>
                    </a:ext>
                  </a:extLst>
                </a:gridCol>
                <a:gridCol w="3304750">
                  <a:extLst>
                    <a:ext uri="{9D8B030D-6E8A-4147-A177-3AD203B41FA5}">
                      <a16:colId xmlns:a16="http://schemas.microsoft.com/office/drawing/2014/main" val="20001"/>
                    </a:ext>
                  </a:extLst>
                </a:gridCol>
              </a:tblGrid>
              <a:tr h="381000">
                <a:tc>
                  <a:txBody>
                    <a:bodyPr/>
                    <a:lstStyle/>
                    <a:p>
                      <a:pPr marL="0" lvl="0" indent="0" algn="ctr" rtl="0">
                        <a:spcBef>
                          <a:spcPts val="0"/>
                        </a:spcBef>
                        <a:spcAft>
                          <a:spcPts val="0"/>
                        </a:spcAft>
                        <a:buNone/>
                      </a:pPr>
                      <a:r>
                        <a:rPr lang="en" sz="1800" b="1">
                          <a:latin typeface="Calibri"/>
                          <a:ea typeface="Calibri"/>
                          <a:cs typeface="Calibri"/>
                          <a:sym typeface="Calibri"/>
                        </a:rPr>
                        <a:t>TMC existing students </a:t>
                      </a:r>
                      <a:endParaRPr sz="1800" b="1">
                        <a:latin typeface="Calibri"/>
                        <a:ea typeface="Calibri"/>
                        <a:cs typeface="Calibri"/>
                        <a:sym typeface="Calibri"/>
                      </a:endParaRPr>
                    </a:p>
                    <a:p>
                      <a:pPr marL="0" lvl="0" indent="0" algn="ctr" rtl="0">
                        <a:spcBef>
                          <a:spcPts val="0"/>
                        </a:spcBef>
                        <a:spcAft>
                          <a:spcPts val="0"/>
                        </a:spcAft>
                        <a:buNone/>
                      </a:pPr>
                      <a:r>
                        <a:rPr lang="en" i="1">
                          <a:latin typeface="Calibri"/>
                          <a:ea typeface="Calibri"/>
                          <a:cs typeface="Calibri"/>
                          <a:sym typeface="Calibri"/>
                        </a:rPr>
                        <a:t>(Full time &amp; Part time)</a:t>
                      </a:r>
                      <a:br>
                        <a:rPr lang="en">
                          <a:latin typeface="Calibri"/>
                          <a:ea typeface="Calibri"/>
                          <a:cs typeface="Calibri"/>
                          <a:sym typeface="Calibri"/>
                        </a:rPr>
                      </a:br>
                      <a:r>
                        <a:rPr lang="en" sz="1200" i="1">
                          <a:solidFill>
                            <a:schemeClr val="dk1"/>
                          </a:solidFill>
                          <a:latin typeface="Calibri"/>
                          <a:ea typeface="Calibri"/>
                          <a:cs typeface="Calibri"/>
                          <a:sym typeface="Calibri"/>
                        </a:rPr>
                        <a:t>Depending on the enrollment, it can differ more or less </a:t>
                      </a:r>
                      <a:endParaRPr sz="1200" i="1">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 sz="1800" b="1">
                          <a:latin typeface="Calibri"/>
                          <a:ea typeface="Calibri"/>
                          <a:cs typeface="Calibri"/>
                          <a:sym typeface="Calibri"/>
                        </a:rPr>
                        <a:t>550 </a:t>
                      </a:r>
                      <a:r>
                        <a:rPr lang="en" sz="1800" i="1">
                          <a:latin typeface="Calibri"/>
                          <a:ea typeface="Calibri"/>
                          <a:cs typeface="Calibri"/>
                          <a:sym typeface="Calibri"/>
                        </a:rPr>
                        <a:t>students </a:t>
                      </a:r>
                      <a:endParaRPr sz="1800" i="1">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sz="1800" b="1">
                          <a:solidFill>
                            <a:schemeClr val="dk1"/>
                          </a:solidFill>
                          <a:latin typeface="Calibri"/>
                          <a:ea typeface="Calibri"/>
                          <a:cs typeface="Calibri"/>
                          <a:sym typeface="Calibri"/>
                        </a:rPr>
                        <a:t>TMC existing staff </a:t>
                      </a:r>
                      <a:endParaRPr sz="1800" b="1">
                        <a:solidFill>
                          <a:schemeClr val="dk1"/>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r>
                        <a:rPr lang="en" i="1">
                          <a:solidFill>
                            <a:schemeClr val="dk1"/>
                          </a:solidFill>
                          <a:latin typeface="Calibri"/>
                          <a:ea typeface="Calibri"/>
                          <a:cs typeface="Calibri"/>
                          <a:sym typeface="Calibri"/>
                        </a:rPr>
                        <a:t>(Full time &amp; Part time)</a:t>
                      </a:r>
                      <a:endParaRPr sz="1200" i="1">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 sz="1800" b="1">
                          <a:latin typeface="Calibri"/>
                          <a:ea typeface="Calibri"/>
                          <a:cs typeface="Calibri"/>
                          <a:sym typeface="Calibri"/>
                        </a:rPr>
                        <a:t>90 </a:t>
                      </a:r>
                      <a:r>
                        <a:rPr lang="en" sz="1800" i="1">
                          <a:latin typeface="Calibri"/>
                          <a:ea typeface="Calibri"/>
                          <a:cs typeface="Calibri"/>
                          <a:sym typeface="Calibri"/>
                        </a:rPr>
                        <a:t>staff</a:t>
                      </a:r>
                      <a:endParaRPr sz="1800" i="1">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r>
                        <a:rPr lang="en" i="1">
                          <a:solidFill>
                            <a:schemeClr val="dk1"/>
                          </a:solidFill>
                          <a:latin typeface="Calibri"/>
                          <a:ea typeface="Calibri"/>
                          <a:cs typeface="Calibri"/>
                          <a:sym typeface="Calibri"/>
                        </a:rPr>
                        <a:t>(including lecturers)</a:t>
                      </a:r>
                      <a:endParaRPr b="1">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sz="1800" b="1">
                          <a:latin typeface="Calibri"/>
                          <a:ea typeface="Calibri"/>
                          <a:cs typeface="Calibri"/>
                          <a:sym typeface="Calibri"/>
                        </a:rPr>
                        <a:t>TMC Lecturer only</a:t>
                      </a:r>
                      <a:endParaRPr sz="1800" b="1">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r>
                        <a:rPr lang="en" i="1">
                          <a:solidFill>
                            <a:schemeClr val="dk1"/>
                          </a:solidFill>
                          <a:latin typeface="Calibri"/>
                          <a:ea typeface="Calibri"/>
                          <a:cs typeface="Calibri"/>
                          <a:sym typeface="Calibri"/>
                        </a:rPr>
                        <a:t>(Full time &amp; Part time)</a:t>
                      </a:r>
                      <a:endParaRPr sz="1900" b="1">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 sz="1800" b="1">
                          <a:latin typeface="Calibri"/>
                          <a:ea typeface="Calibri"/>
                          <a:cs typeface="Calibri"/>
                          <a:sym typeface="Calibri"/>
                        </a:rPr>
                        <a:t>35 </a:t>
                      </a:r>
                      <a:r>
                        <a:rPr lang="en" sz="1800" i="1">
                          <a:latin typeface="Calibri"/>
                          <a:ea typeface="Calibri"/>
                          <a:cs typeface="Calibri"/>
                          <a:sym typeface="Calibri"/>
                        </a:rPr>
                        <a:t>lecturers</a:t>
                      </a:r>
                      <a:endParaRPr sz="1800" i="1">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0"/>
          <p:cNvSpPr txBox="1">
            <a:spLocks noGrp="1"/>
          </p:cNvSpPr>
          <p:nvPr>
            <p:ph type="title"/>
          </p:nvPr>
        </p:nvSpPr>
        <p:spPr>
          <a:xfrm>
            <a:off x="247200" y="59875"/>
            <a:ext cx="8520600" cy="572700"/>
          </a:xfrm>
          <a:prstGeom prst="rect">
            <a:avLst/>
          </a:prstGeom>
          <a:solidFill>
            <a:srgbClr val="990000"/>
          </a:solidFill>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Clr>
                <a:schemeClr val="dk1"/>
              </a:buClr>
              <a:buSzPct val="40740"/>
              <a:buFont typeface="Arial"/>
              <a:buNone/>
            </a:pPr>
            <a:r>
              <a:rPr lang="en" sz="2700" b="1">
                <a:solidFill>
                  <a:schemeClr val="lt1"/>
                </a:solidFill>
              </a:rPr>
              <a:t>Facilities</a:t>
            </a:r>
            <a:endParaRPr sz="2700" b="1">
              <a:solidFill>
                <a:schemeClr val="lt1"/>
              </a:solidFill>
            </a:endParaRPr>
          </a:p>
          <a:p>
            <a:pPr marL="0" lvl="0" indent="0" algn="l" rtl="0">
              <a:spcBef>
                <a:spcPts val="0"/>
              </a:spcBef>
              <a:spcAft>
                <a:spcPts val="0"/>
              </a:spcAft>
              <a:buNone/>
            </a:pPr>
            <a:endParaRPr sz="2400" b="1">
              <a:solidFill>
                <a:schemeClr val="lt1"/>
              </a:solidFill>
            </a:endParaRPr>
          </a:p>
        </p:txBody>
      </p:sp>
      <p:pic>
        <p:nvPicPr>
          <p:cNvPr id="123" name="Google Shape;123;p20"/>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124" name="Google Shape;124;p20"/>
          <p:cNvPicPr preferRelativeResize="0"/>
          <p:nvPr/>
        </p:nvPicPr>
        <p:blipFill>
          <a:blip r:embed="rId4">
            <a:alphaModFix/>
          </a:blip>
          <a:stretch>
            <a:fillRect/>
          </a:stretch>
        </p:blipFill>
        <p:spPr>
          <a:xfrm>
            <a:off x="247200" y="632575"/>
            <a:ext cx="6792402" cy="4440924"/>
          </a:xfrm>
          <a:prstGeom prst="rect">
            <a:avLst/>
          </a:prstGeom>
          <a:noFill/>
          <a:ln>
            <a:noFill/>
          </a:ln>
        </p:spPr>
      </p:pic>
      <p:sp>
        <p:nvSpPr>
          <p:cNvPr id="125" name="Google Shape;125;p20"/>
          <p:cNvSpPr txBox="1"/>
          <p:nvPr/>
        </p:nvSpPr>
        <p:spPr>
          <a:xfrm>
            <a:off x="6565575" y="1281550"/>
            <a:ext cx="2705700" cy="523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 sz="2200" b="1"/>
              <a:t>Campus Front</a:t>
            </a:r>
            <a:endParaRPr sz="2200" b="1">
              <a:solidFill>
                <a:srgbClr val="3D85C6"/>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1"/>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Clr>
                <a:schemeClr val="dk1"/>
              </a:buClr>
              <a:buSzPct val="40740"/>
              <a:buFont typeface="Arial"/>
              <a:buNone/>
            </a:pPr>
            <a:r>
              <a:rPr lang="en" sz="2700" b="1">
                <a:solidFill>
                  <a:schemeClr val="lt1"/>
                </a:solidFill>
              </a:rPr>
              <a:t>Facilities</a:t>
            </a:r>
            <a:endParaRPr sz="2700" b="1">
              <a:solidFill>
                <a:schemeClr val="lt1"/>
              </a:solidFill>
            </a:endParaRPr>
          </a:p>
          <a:p>
            <a:pPr marL="0" lvl="0" indent="0" algn="l" rtl="0">
              <a:spcBef>
                <a:spcPts val="0"/>
              </a:spcBef>
              <a:spcAft>
                <a:spcPts val="0"/>
              </a:spcAft>
              <a:buNone/>
            </a:pPr>
            <a:endParaRPr sz="2400" b="1">
              <a:solidFill>
                <a:schemeClr val="lt1"/>
              </a:solidFill>
            </a:endParaRPr>
          </a:p>
        </p:txBody>
      </p:sp>
      <p:pic>
        <p:nvPicPr>
          <p:cNvPr id="131" name="Google Shape;131;p21"/>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132" name="Google Shape;132;p21"/>
          <p:cNvPicPr preferRelativeResize="0"/>
          <p:nvPr/>
        </p:nvPicPr>
        <p:blipFill>
          <a:blip r:embed="rId4">
            <a:alphaModFix/>
          </a:blip>
          <a:stretch>
            <a:fillRect/>
          </a:stretch>
        </p:blipFill>
        <p:spPr>
          <a:xfrm>
            <a:off x="4801401" y="2249150"/>
            <a:ext cx="4342600" cy="2894349"/>
          </a:xfrm>
          <a:prstGeom prst="rect">
            <a:avLst/>
          </a:prstGeom>
          <a:noFill/>
          <a:ln>
            <a:noFill/>
          </a:ln>
        </p:spPr>
      </p:pic>
      <p:pic>
        <p:nvPicPr>
          <p:cNvPr id="133" name="Google Shape;133;p21"/>
          <p:cNvPicPr preferRelativeResize="0"/>
          <p:nvPr/>
        </p:nvPicPr>
        <p:blipFill rotWithShape="1">
          <a:blip r:embed="rId5">
            <a:alphaModFix/>
          </a:blip>
          <a:srcRect r="3456" b="1970"/>
          <a:stretch/>
        </p:blipFill>
        <p:spPr>
          <a:xfrm>
            <a:off x="35700" y="787000"/>
            <a:ext cx="4600873" cy="3111625"/>
          </a:xfrm>
          <a:prstGeom prst="rect">
            <a:avLst/>
          </a:prstGeom>
          <a:noFill/>
          <a:ln>
            <a:noFill/>
          </a:ln>
        </p:spPr>
      </p:pic>
      <p:sp>
        <p:nvSpPr>
          <p:cNvPr id="134" name="Google Shape;134;p21"/>
          <p:cNvSpPr txBox="1"/>
          <p:nvPr/>
        </p:nvSpPr>
        <p:spPr>
          <a:xfrm>
            <a:off x="5202675" y="1168350"/>
            <a:ext cx="3322800" cy="523200"/>
          </a:xfrm>
          <a:prstGeom prst="rect">
            <a:avLst/>
          </a:prstGeom>
          <a:noFill/>
          <a:ln>
            <a:noFill/>
          </a:ln>
        </p:spPr>
        <p:txBody>
          <a:bodyPr spcFirstLastPara="1" wrap="square" lIns="91425" tIns="91425" rIns="91425" bIns="91425" anchor="t" anchorCtr="0">
            <a:spAutoFit/>
          </a:bodyPr>
          <a:lstStyle/>
          <a:p>
            <a:pPr marL="457200" lvl="0" indent="-368300" algn="l" rtl="0">
              <a:spcBef>
                <a:spcPts val="0"/>
              </a:spcBef>
              <a:spcAft>
                <a:spcPts val="0"/>
              </a:spcAft>
              <a:buSzPts val="2200"/>
              <a:buChar char="●"/>
            </a:pPr>
            <a:r>
              <a:rPr lang="en" sz="2200" b="1"/>
              <a:t>Library </a:t>
            </a:r>
            <a:endParaRPr sz="2200" b="1">
              <a:solidFill>
                <a:srgbClr val="3D85C6"/>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2"/>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en" sz="2700" b="1">
                <a:solidFill>
                  <a:schemeClr val="lt1"/>
                </a:solidFill>
              </a:rPr>
              <a:t>Facilities</a:t>
            </a:r>
            <a:endParaRPr sz="2700" b="1">
              <a:solidFill>
                <a:schemeClr val="lt1"/>
              </a:solidFill>
            </a:endParaRPr>
          </a:p>
          <a:p>
            <a:pPr marL="0" lvl="0" indent="0" algn="l" rtl="0">
              <a:spcBef>
                <a:spcPts val="0"/>
              </a:spcBef>
              <a:spcAft>
                <a:spcPts val="0"/>
              </a:spcAft>
              <a:buNone/>
            </a:pPr>
            <a:endParaRPr sz="2400" b="1">
              <a:solidFill>
                <a:schemeClr val="lt1"/>
              </a:solidFill>
            </a:endParaRPr>
          </a:p>
        </p:txBody>
      </p:sp>
      <p:pic>
        <p:nvPicPr>
          <p:cNvPr id="140" name="Google Shape;140;p22"/>
          <p:cNvPicPr preferRelativeResize="0"/>
          <p:nvPr/>
        </p:nvPicPr>
        <p:blipFill>
          <a:blip r:embed="rId3">
            <a:alphaModFix/>
          </a:blip>
          <a:stretch>
            <a:fillRect/>
          </a:stretch>
        </p:blipFill>
        <p:spPr>
          <a:xfrm>
            <a:off x="7420825" y="2"/>
            <a:ext cx="1346978" cy="787000"/>
          </a:xfrm>
          <a:prstGeom prst="rect">
            <a:avLst/>
          </a:prstGeom>
          <a:noFill/>
          <a:ln>
            <a:noFill/>
          </a:ln>
        </p:spPr>
      </p:pic>
      <p:sp>
        <p:nvSpPr>
          <p:cNvPr id="141" name="Google Shape;141;p22"/>
          <p:cNvSpPr txBox="1"/>
          <p:nvPr/>
        </p:nvSpPr>
        <p:spPr>
          <a:xfrm>
            <a:off x="5202675" y="1168350"/>
            <a:ext cx="3941400" cy="861900"/>
          </a:xfrm>
          <a:prstGeom prst="rect">
            <a:avLst/>
          </a:prstGeom>
          <a:noFill/>
          <a:ln>
            <a:noFill/>
          </a:ln>
        </p:spPr>
        <p:txBody>
          <a:bodyPr spcFirstLastPara="1" wrap="square" lIns="91425" tIns="91425" rIns="91425" bIns="91425" anchor="t" anchorCtr="0">
            <a:spAutoFit/>
          </a:bodyPr>
          <a:lstStyle/>
          <a:p>
            <a:pPr marL="457200" lvl="0" indent="-368300" algn="l" rtl="0">
              <a:spcBef>
                <a:spcPts val="0"/>
              </a:spcBef>
              <a:spcAft>
                <a:spcPts val="0"/>
              </a:spcAft>
              <a:buSzPts val="2200"/>
              <a:buChar char="●"/>
            </a:pPr>
            <a:r>
              <a:rPr lang="en" sz="2200" b="1"/>
              <a:t>3 Computer Lab </a:t>
            </a:r>
            <a:endParaRPr sz="2200" b="1"/>
          </a:p>
          <a:p>
            <a:pPr marL="457200" lvl="0" indent="0" algn="l" rtl="0">
              <a:spcBef>
                <a:spcPts val="0"/>
              </a:spcBef>
              <a:spcAft>
                <a:spcPts val="0"/>
              </a:spcAft>
              <a:buNone/>
            </a:pPr>
            <a:endParaRPr sz="2200" b="1">
              <a:solidFill>
                <a:srgbClr val="3D85C6"/>
              </a:solidFill>
            </a:endParaRPr>
          </a:p>
        </p:txBody>
      </p:sp>
      <p:pic>
        <p:nvPicPr>
          <p:cNvPr id="142" name="Google Shape;142;p22"/>
          <p:cNvPicPr preferRelativeResize="0"/>
          <p:nvPr/>
        </p:nvPicPr>
        <p:blipFill>
          <a:blip r:embed="rId4">
            <a:alphaModFix/>
          </a:blip>
          <a:stretch>
            <a:fillRect/>
          </a:stretch>
        </p:blipFill>
        <p:spPr>
          <a:xfrm>
            <a:off x="0" y="787000"/>
            <a:ext cx="3548949" cy="2660175"/>
          </a:xfrm>
          <a:prstGeom prst="rect">
            <a:avLst/>
          </a:prstGeom>
          <a:noFill/>
          <a:ln>
            <a:noFill/>
          </a:ln>
        </p:spPr>
      </p:pic>
      <p:pic>
        <p:nvPicPr>
          <p:cNvPr id="143" name="Google Shape;143;p22"/>
          <p:cNvPicPr preferRelativeResize="0"/>
          <p:nvPr/>
        </p:nvPicPr>
        <p:blipFill>
          <a:blip r:embed="rId5">
            <a:alphaModFix/>
          </a:blip>
          <a:stretch>
            <a:fillRect/>
          </a:stretch>
        </p:blipFill>
        <p:spPr>
          <a:xfrm>
            <a:off x="5355074" y="2188750"/>
            <a:ext cx="3788926" cy="2954739"/>
          </a:xfrm>
          <a:prstGeom prst="rect">
            <a:avLst/>
          </a:prstGeom>
          <a:noFill/>
          <a:ln>
            <a:noFill/>
          </a:ln>
        </p:spPr>
      </p:pic>
      <p:pic>
        <p:nvPicPr>
          <p:cNvPr id="144" name="Google Shape;144;p22"/>
          <p:cNvPicPr preferRelativeResize="0"/>
          <p:nvPr/>
        </p:nvPicPr>
        <p:blipFill>
          <a:blip r:embed="rId6">
            <a:alphaModFix/>
          </a:blip>
          <a:stretch>
            <a:fillRect/>
          </a:stretch>
        </p:blipFill>
        <p:spPr>
          <a:xfrm>
            <a:off x="3548950" y="1519475"/>
            <a:ext cx="1783449" cy="36240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en" sz="2700" b="1">
                <a:solidFill>
                  <a:schemeClr val="lt1"/>
                </a:solidFill>
              </a:rPr>
              <a:t>Facilities</a:t>
            </a:r>
            <a:endParaRPr sz="2700" b="1">
              <a:solidFill>
                <a:schemeClr val="lt1"/>
              </a:solidFill>
            </a:endParaRPr>
          </a:p>
          <a:p>
            <a:pPr marL="0" lvl="0" indent="0" algn="l" rtl="0">
              <a:spcBef>
                <a:spcPts val="0"/>
              </a:spcBef>
              <a:spcAft>
                <a:spcPts val="0"/>
              </a:spcAft>
              <a:buNone/>
            </a:pPr>
            <a:endParaRPr sz="2400" b="1">
              <a:solidFill>
                <a:schemeClr val="lt1"/>
              </a:solidFill>
            </a:endParaRPr>
          </a:p>
        </p:txBody>
      </p:sp>
      <p:pic>
        <p:nvPicPr>
          <p:cNvPr id="150" name="Google Shape;150;p23"/>
          <p:cNvPicPr preferRelativeResize="0"/>
          <p:nvPr/>
        </p:nvPicPr>
        <p:blipFill>
          <a:blip r:embed="rId3">
            <a:alphaModFix/>
          </a:blip>
          <a:stretch>
            <a:fillRect/>
          </a:stretch>
        </p:blipFill>
        <p:spPr>
          <a:xfrm>
            <a:off x="7420825" y="2"/>
            <a:ext cx="1346978" cy="787000"/>
          </a:xfrm>
          <a:prstGeom prst="rect">
            <a:avLst/>
          </a:prstGeom>
          <a:noFill/>
          <a:ln>
            <a:noFill/>
          </a:ln>
        </p:spPr>
      </p:pic>
      <p:sp>
        <p:nvSpPr>
          <p:cNvPr id="151" name="Google Shape;151;p23"/>
          <p:cNvSpPr txBox="1"/>
          <p:nvPr/>
        </p:nvSpPr>
        <p:spPr>
          <a:xfrm>
            <a:off x="2978975" y="674250"/>
            <a:ext cx="3941400" cy="692700"/>
          </a:xfrm>
          <a:prstGeom prst="rect">
            <a:avLst/>
          </a:prstGeom>
          <a:noFill/>
          <a:ln>
            <a:noFill/>
          </a:ln>
        </p:spPr>
        <p:txBody>
          <a:bodyPr spcFirstLastPara="1" wrap="square" lIns="91425" tIns="91425" rIns="91425" bIns="91425" anchor="t" anchorCtr="0">
            <a:spAutoFit/>
          </a:bodyPr>
          <a:lstStyle/>
          <a:p>
            <a:pPr marL="457200" lvl="0" indent="-368300" algn="l" rtl="0">
              <a:spcBef>
                <a:spcPts val="0"/>
              </a:spcBef>
              <a:spcAft>
                <a:spcPts val="0"/>
              </a:spcAft>
              <a:buSzPts val="2200"/>
              <a:buChar char="●"/>
            </a:pPr>
            <a:r>
              <a:rPr lang="en" sz="2200" b="1"/>
              <a:t>Training Hub</a:t>
            </a:r>
            <a:endParaRPr sz="2200" b="1"/>
          </a:p>
          <a:p>
            <a:pPr marL="457200" lvl="0" indent="0" algn="l" rtl="0">
              <a:spcBef>
                <a:spcPts val="0"/>
              </a:spcBef>
              <a:spcAft>
                <a:spcPts val="0"/>
              </a:spcAft>
              <a:buNone/>
            </a:pPr>
            <a:endParaRPr sz="1100" b="1"/>
          </a:p>
        </p:txBody>
      </p:sp>
      <p:pic>
        <p:nvPicPr>
          <p:cNvPr id="152" name="Google Shape;152;p23"/>
          <p:cNvPicPr preferRelativeResize="0"/>
          <p:nvPr/>
        </p:nvPicPr>
        <p:blipFill>
          <a:blip r:embed="rId4">
            <a:alphaModFix/>
          </a:blip>
          <a:stretch>
            <a:fillRect/>
          </a:stretch>
        </p:blipFill>
        <p:spPr>
          <a:xfrm>
            <a:off x="152400" y="926475"/>
            <a:ext cx="2975138" cy="4064625"/>
          </a:xfrm>
          <a:prstGeom prst="rect">
            <a:avLst/>
          </a:prstGeom>
          <a:noFill/>
          <a:ln>
            <a:noFill/>
          </a:ln>
        </p:spPr>
      </p:pic>
      <p:pic>
        <p:nvPicPr>
          <p:cNvPr id="153" name="Google Shape;153;p23"/>
          <p:cNvPicPr preferRelativeResize="0"/>
          <p:nvPr/>
        </p:nvPicPr>
        <p:blipFill>
          <a:blip r:embed="rId5">
            <a:alphaModFix/>
          </a:blip>
          <a:stretch>
            <a:fillRect/>
          </a:stretch>
        </p:blipFill>
        <p:spPr>
          <a:xfrm>
            <a:off x="3279938" y="1843950"/>
            <a:ext cx="1992079" cy="3147150"/>
          </a:xfrm>
          <a:prstGeom prst="rect">
            <a:avLst/>
          </a:prstGeom>
          <a:noFill/>
          <a:ln>
            <a:noFill/>
          </a:ln>
        </p:spPr>
      </p:pic>
      <p:pic>
        <p:nvPicPr>
          <p:cNvPr id="154" name="Google Shape;154;p23"/>
          <p:cNvPicPr preferRelativeResize="0"/>
          <p:nvPr/>
        </p:nvPicPr>
        <p:blipFill>
          <a:blip r:embed="rId6">
            <a:alphaModFix/>
          </a:blip>
          <a:stretch>
            <a:fillRect/>
          </a:stretch>
        </p:blipFill>
        <p:spPr>
          <a:xfrm>
            <a:off x="5481742" y="2798850"/>
            <a:ext cx="3567184" cy="2192252"/>
          </a:xfrm>
          <a:prstGeom prst="rect">
            <a:avLst/>
          </a:prstGeom>
          <a:noFill/>
          <a:ln>
            <a:noFill/>
          </a:ln>
        </p:spPr>
      </p:pic>
      <p:pic>
        <p:nvPicPr>
          <p:cNvPr id="155" name="Google Shape;155;p23"/>
          <p:cNvPicPr preferRelativeResize="0"/>
          <p:nvPr/>
        </p:nvPicPr>
        <p:blipFill>
          <a:blip r:embed="rId7">
            <a:alphaModFix/>
          </a:blip>
          <a:stretch>
            <a:fillRect/>
          </a:stretch>
        </p:blipFill>
        <p:spPr>
          <a:xfrm>
            <a:off x="5481750" y="1454725"/>
            <a:ext cx="3517599" cy="1496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4"/>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en" sz="2700" b="1">
                <a:solidFill>
                  <a:schemeClr val="lt1"/>
                </a:solidFill>
              </a:rPr>
              <a:t>Facilities - TMC College </a:t>
            </a:r>
            <a:endParaRPr sz="2400" b="1">
              <a:solidFill>
                <a:schemeClr val="lt1"/>
              </a:solidFill>
            </a:endParaRPr>
          </a:p>
        </p:txBody>
      </p:sp>
      <p:pic>
        <p:nvPicPr>
          <p:cNvPr id="161" name="Google Shape;161;p24"/>
          <p:cNvPicPr preferRelativeResize="0"/>
          <p:nvPr/>
        </p:nvPicPr>
        <p:blipFill>
          <a:blip r:embed="rId3">
            <a:alphaModFix/>
          </a:blip>
          <a:stretch>
            <a:fillRect/>
          </a:stretch>
        </p:blipFill>
        <p:spPr>
          <a:xfrm>
            <a:off x="7420825" y="2"/>
            <a:ext cx="1346978" cy="787000"/>
          </a:xfrm>
          <a:prstGeom prst="rect">
            <a:avLst/>
          </a:prstGeom>
          <a:noFill/>
          <a:ln>
            <a:noFill/>
          </a:ln>
        </p:spPr>
      </p:pic>
      <p:sp>
        <p:nvSpPr>
          <p:cNvPr id="162" name="Google Shape;162;p24"/>
          <p:cNvSpPr txBox="1"/>
          <p:nvPr/>
        </p:nvSpPr>
        <p:spPr>
          <a:xfrm>
            <a:off x="3113475" y="1286550"/>
            <a:ext cx="2581800" cy="8313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 sz="2200" b="1"/>
              <a:t>Classrooms </a:t>
            </a:r>
            <a:endParaRPr sz="2200" b="1"/>
          </a:p>
          <a:p>
            <a:pPr marL="457200" lvl="0" indent="0" algn="l" rtl="0">
              <a:spcBef>
                <a:spcPts val="0"/>
              </a:spcBef>
              <a:spcAft>
                <a:spcPts val="0"/>
              </a:spcAft>
              <a:buNone/>
            </a:pPr>
            <a:endParaRPr sz="2000" b="1">
              <a:solidFill>
                <a:srgbClr val="3D85C6"/>
              </a:solidFill>
            </a:endParaRPr>
          </a:p>
        </p:txBody>
      </p:sp>
      <p:pic>
        <p:nvPicPr>
          <p:cNvPr id="163" name="Google Shape;163;p24"/>
          <p:cNvPicPr preferRelativeResize="0"/>
          <p:nvPr/>
        </p:nvPicPr>
        <p:blipFill rotWithShape="1">
          <a:blip r:embed="rId4">
            <a:alphaModFix/>
          </a:blip>
          <a:srcRect l="8366" t="6138"/>
          <a:stretch/>
        </p:blipFill>
        <p:spPr>
          <a:xfrm>
            <a:off x="5800625" y="764975"/>
            <a:ext cx="3130756" cy="2136624"/>
          </a:xfrm>
          <a:prstGeom prst="rect">
            <a:avLst/>
          </a:prstGeom>
          <a:noFill/>
          <a:ln>
            <a:noFill/>
          </a:ln>
        </p:spPr>
      </p:pic>
      <p:pic>
        <p:nvPicPr>
          <p:cNvPr id="164" name="Google Shape;164;p24"/>
          <p:cNvPicPr preferRelativeResize="0"/>
          <p:nvPr/>
        </p:nvPicPr>
        <p:blipFill>
          <a:blip r:embed="rId5">
            <a:alphaModFix/>
          </a:blip>
          <a:stretch>
            <a:fillRect/>
          </a:stretch>
        </p:blipFill>
        <p:spPr>
          <a:xfrm>
            <a:off x="5815200" y="2900975"/>
            <a:ext cx="3101600" cy="2066441"/>
          </a:xfrm>
          <a:prstGeom prst="rect">
            <a:avLst/>
          </a:prstGeom>
          <a:noFill/>
          <a:ln>
            <a:noFill/>
          </a:ln>
        </p:spPr>
      </p:pic>
      <p:pic>
        <p:nvPicPr>
          <p:cNvPr id="165" name="Google Shape;165;p24"/>
          <p:cNvPicPr preferRelativeResize="0"/>
          <p:nvPr/>
        </p:nvPicPr>
        <p:blipFill>
          <a:blip r:embed="rId6">
            <a:alphaModFix/>
          </a:blip>
          <a:stretch>
            <a:fillRect/>
          </a:stretch>
        </p:blipFill>
        <p:spPr>
          <a:xfrm>
            <a:off x="247200" y="2891268"/>
            <a:ext cx="3130752" cy="2085858"/>
          </a:xfrm>
          <a:prstGeom prst="rect">
            <a:avLst/>
          </a:prstGeom>
          <a:noFill/>
          <a:ln>
            <a:noFill/>
          </a:ln>
        </p:spPr>
      </p:pic>
      <p:pic>
        <p:nvPicPr>
          <p:cNvPr id="166" name="Google Shape;166;p24"/>
          <p:cNvPicPr preferRelativeResize="0"/>
          <p:nvPr/>
        </p:nvPicPr>
        <p:blipFill>
          <a:blip r:embed="rId7">
            <a:alphaModFix/>
          </a:blip>
          <a:stretch>
            <a:fillRect/>
          </a:stretch>
        </p:blipFill>
        <p:spPr>
          <a:xfrm>
            <a:off x="247200" y="774075"/>
            <a:ext cx="3100406" cy="2066426"/>
          </a:xfrm>
          <a:prstGeom prst="rect">
            <a:avLst/>
          </a:prstGeom>
          <a:noFill/>
          <a:ln>
            <a:noFill/>
          </a:ln>
        </p:spPr>
      </p:pic>
      <p:pic>
        <p:nvPicPr>
          <p:cNvPr id="167" name="Google Shape;167;p24"/>
          <p:cNvPicPr preferRelativeResize="0"/>
          <p:nvPr/>
        </p:nvPicPr>
        <p:blipFill>
          <a:blip r:embed="rId8">
            <a:alphaModFix/>
          </a:blip>
          <a:stretch>
            <a:fillRect/>
          </a:stretch>
        </p:blipFill>
        <p:spPr>
          <a:xfrm>
            <a:off x="3021800" y="2571750"/>
            <a:ext cx="3100406" cy="20664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5"/>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en" sz="2700" b="1">
                <a:solidFill>
                  <a:schemeClr val="lt1"/>
                </a:solidFill>
              </a:rPr>
              <a:t>Facilities - TMC Academy</a:t>
            </a:r>
            <a:endParaRPr sz="2400" b="1">
              <a:solidFill>
                <a:schemeClr val="lt1"/>
              </a:solidFill>
            </a:endParaRPr>
          </a:p>
        </p:txBody>
      </p:sp>
      <p:pic>
        <p:nvPicPr>
          <p:cNvPr id="173" name="Google Shape;173;p25"/>
          <p:cNvPicPr preferRelativeResize="0"/>
          <p:nvPr/>
        </p:nvPicPr>
        <p:blipFill>
          <a:blip r:embed="rId3">
            <a:alphaModFix/>
          </a:blip>
          <a:stretch>
            <a:fillRect/>
          </a:stretch>
        </p:blipFill>
        <p:spPr>
          <a:xfrm>
            <a:off x="7420825" y="2"/>
            <a:ext cx="1346978" cy="787000"/>
          </a:xfrm>
          <a:prstGeom prst="rect">
            <a:avLst/>
          </a:prstGeom>
          <a:noFill/>
          <a:ln>
            <a:noFill/>
          </a:ln>
        </p:spPr>
      </p:pic>
      <p:sp>
        <p:nvSpPr>
          <p:cNvPr id="174" name="Google Shape;174;p25"/>
          <p:cNvSpPr txBox="1"/>
          <p:nvPr/>
        </p:nvSpPr>
        <p:spPr>
          <a:xfrm rot="-5400000">
            <a:off x="3160050" y="2086025"/>
            <a:ext cx="2581800" cy="8313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 sz="2200" b="1"/>
              <a:t>Classrooms </a:t>
            </a:r>
            <a:endParaRPr sz="2200" b="1"/>
          </a:p>
          <a:p>
            <a:pPr marL="457200" lvl="0" indent="0" algn="l" rtl="0">
              <a:spcBef>
                <a:spcPts val="0"/>
              </a:spcBef>
              <a:spcAft>
                <a:spcPts val="0"/>
              </a:spcAft>
              <a:buNone/>
            </a:pPr>
            <a:endParaRPr sz="2000" b="1">
              <a:solidFill>
                <a:srgbClr val="3D85C6"/>
              </a:solidFill>
            </a:endParaRPr>
          </a:p>
        </p:txBody>
      </p:sp>
      <p:pic>
        <p:nvPicPr>
          <p:cNvPr id="175" name="Google Shape;175;p25"/>
          <p:cNvPicPr preferRelativeResize="0"/>
          <p:nvPr/>
        </p:nvPicPr>
        <p:blipFill rotWithShape="1">
          <a:blip r:embed="rId4">
            <a:alphaModFix/>
          </a:blip>
          <a:srcRect b="22106"/>
          <a:stretch/>
        </p:blipFill>
        <p:spPr>
          <a:xfrm>
            <a:off x="5078600" y="3204950"/>
            <a:ext cx="4065398" cy="1938825"/>
          </a:xfrm>
          <a:prstGeom prst="rect">
            <a:avLst/>
          </a:prstGeom>
          <a:noFill/>
          <a:ln>
            <a:noFill/>
          </a:ln>
        </p:spPr>
      </p:pic>
      <p:pic>
        <p:nvPicPr>
          <p:cNvPr id="176" name="Google Shape;176;p25"/>
          <p:cNvPicPr preferRelativeResize="0"/>
          <p:nvPr/>
        </p:nvPicPr>
        <p:blipFill>
          <a:blip r:embed="rId5">
            <a:alphaModFix/>
          </a:blip>
          <a:stretch>
            <a:fillRect/>
          </a:stretch>
        </p:blipFill>
        <p:spPr>
          <a:xfrm>
            <a:off x="5061525" y="774075"/>
            <a:ext cx="4099548" cy="2360126"/>
          </a:xfrm>
          <a:prstGeom prst="rect">
            <a:avLst/>
          </a:prstGeom>
          <a:noFill/>
          <a:ln>
            <a:noFill/>
          </a:ln>
        </p:spPr>
      </p:pic>
      <p:pic>
        <p:nvPicPr>
          <p:cNvPr id="177" name="Google Shape;177;p25"/>
          <p:cNvPicPr preferRelativeResize="0"/>
          <p:nvPr/>
        </p:nvPicPr>
        <p:blipFill>
          <a:blip r:embed="rId6">
            <a:alphaModFix/>
          </a:blip>
          <a:stretch>
            <a:fillRect/>
          </a:stretch>
        </p:blipFill>
        <p:spPr>
          <a:xfrm>
            <a:off x="0" y="3340650"/>
            <a:ext cx="3902894" cy="1802799"/>
          </a:xfrm>
          <a:prstGeom prst="rect">
            <a:avLst/>
          </a:prstGeom>
          <a:noFill/>
          <a:ln>
            <a:noFill/>
          </a:ln>
        </p:spPr>
      </p:pic>
      <p:pic>
        <p:nvPicPr>
          <p:cNvPr id="178" name="Google Shape;178;p25"/>
          <p:cNvPicPr preferRelativeResize="0"/>
          <p:nvPr/>
        </p:nvPicPr>
        <p:blipFill>
          <a:blip r:embed="rId7">
            <a:alphaModFix/>
          </a:blip>
          <a:stretch>
            <a:fillRect/>
          </a:stretch>
        </p:blipFill>
        <p:spPr>
          <a:xfrm>
            <a:off x="0" y="772325"/>
            <a:ext cx="3902899" cy="25175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6"/>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b="1">
                <a:solidFill>
                  <a:schemeClr val="lt1"/>
                </a:solidFill>
              </a:rPr>
              <a:t>Student Services and Support ( Student Portal)</a:t>
            </a:r>
            <a:endParaRPr sz="1600" b="1">
              <a:solidFill>
                <a:schemeClr val="lt1"/>
              </a:solidFill>
            </a:endParaRPr>
          </a:p>
          <a:p>
            <a:pPr marL="0" lvl="0" indent="0" algn="l" rtl="0">
              <a:spcBef>
                <a:spcPts val="0"/>
              </a:spcBef>
              <a:spcAft>
                <a:spcPts val="0"/>
              </a:spcAft>
              <a:buClr>
                <a:schemeClr val="dk1"/>
              </a:buClr>
              <a:buSzPts val="990"/>
              <a:buFont typeface="Arial"/>
              <a:buNone/>
            </a:pPr>
            <a:endParaRPr sz="1600" b="1">
              <a:solidFill>
                <a:schemeClr val="lt1"/>
              </a:solidFill>
            </a:endParaRPr>
          </a:p>
          <a:p>
            <a:pPr marL="0" lvl="0" indent="0" algn="l" rtl="0">
              <a:spcBef>
                <a:spcPts val="0"/>
              </a:spcBef>
              <a:spcAft>
                <a:spcPts val="0"/>
              </a:spcAft>
              <a:buSzPts val="990"/>
              <a:buNone/>
            </a:pPr>
            <a:endParaRPr sz="2100" b="1">
              <a:solidFill>
                <a:schemeClr val="lt1"/>
              </a:solidFill>
            </a:endParaRPr>
          </a:p>
        </p:txBody>
      </p:sp>
      <p:pic>
        <p:nvPicPr>
          <p:cNvPr id="184" name="Google Shape;184;p26"/>
          <p:cNvPicPr preferRelativeResize="0"/>
          <p:nvPr/>
        </p:nvPicPr>
        <p:blipFill>
          <a:blip r:embed="rId3">
            <a:alphaModFix/>
          </a:blip>
          <a:stretch>
            <a:fillRect/>
          </a:stretch>
        </p:blipFill>
        <p:spPr>
          <a:xfrm>
            <a:off x="7420825" y="2"/>
            <a:ext cx="1346978" cy="787000"/>
          </a:xfrm>
          <a:prstGeom prst="rect">
            <a:avLst/>
          </a:prstGeom>
          <a:noFill/>
          <a:ln>
            <a:noFill/>
          </a:ln>
        </p:spPr>
      </p:pic>
      <p:sp>
        <p:nvSpPr>
          <p:cNvPr id="185" name="Google Shape;185;p26"/>
          <p:cNvSpPr txBox="1"/>
          <p:nvPr/>
        </p:nvSpPr>
        <p:spPr>
          <a:xfrm>
            <a:off x="374125" y="940975"/>
            <a:ext cx="5675100" cy="415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a:latin typeface="Calibri"/>
                <a:ea typeface="Calibri"/>
                <a:cs typeface="Calibri"/>
                <a:sym typeface="Calibri"/>
              </a:rPr>
              <a:t>User ID: student ID (TMxx-xxxxx)</a:t>
            </a:r>
            <a:endParaRPr sz="1900">
              <a:latin typeface="Calibri"/>
              <a:ea typeface="Calibri"/>
              <a:cs typeface="Calibri"/>
              <a:sym typeface="Calibri"/>
            </a:endParaRPr>
          </a:p>
          <a:p>
            <a:pPr marL="0" lvl="0" indent="0" algn="l" rtl="0">
              <a:spcBef>
                <a:spcPts val="0"/>
              </a:spcBef>
              <a:spcAft>
                <a:spcPts val="0"/>
              </a:spcAft>
              <a:buNone/>
            </a:pPr>
            <a:r>
              <a:rPr lang="en" sz="1900">
                <a:latin typeface="Calibri"/>
                <a:ea typeface="Calibri"/>
                <a:cs typeface="Calibri"/>
                <a:sym typeface="Calibri"/>
              </a:rPr>
              <a:t>password: DOB (ddmmyyyy)</a:t>
            </a:r>
            <a:endParaRPr sz="1900">
              <a:latin typeface="Calibri"/>
              <a:ea typeface="Calibri"/>
              <a:cs typeface="Calibri"/>
              <a:sym typeface="Calibri"/>
            </a:endParaRPr>
          </a:p>
          <a:p>
            <a:pPr marL="0" lvl="0" indent="0" algn="l" rtl="0">
              <a:spcBef>
                <a:spcPts val="0"/>
              </a:spcBef>
              <a:spcAft>
                <a:spcPts val="0"/>
              </a:spcAft>
              <a:buNone/>
            </a:pPr>
            <a:endParaRPr sz="1900">
              <a:solidFill>
                <a:srgbClr val="FF0000"/>
              </a:solidFill>
              <a:latin typeface="Calibri"/>
              <a:ea typeface="Calibri"/>
              <a:cs typeface="Calibri"/>
              <a:sym typeface="Calibri"/>
            </a:endParaRPr>
          </a:p>
          <a:p>
            <a:pPr marL="0" lvl="0" indent="0" algn="l" rtl="0">
              <a:spcBef>
                <a:spcPts val="0"/>
              </a:spcBef>
              <a:spcAft>
                <a:spcPts val="0"/>
              </a:spcAft>
              <a:buNone/>
            </a:pPr>
            <a:endParaRPr sz="1900">
              <a:solidFill>
                <a:srgbClr val="FF0000"/>
              </a:solidFill>
              <a:latin typeface="Calibri"/>
              <a:ea typeface="Calibri"/>
              <a:cs typeface="Calibri"/>
              <a:sym typeface="Calibri"/>
            </a:endParaRPr>
          </a:p>
          <a:p>
            <a:pPr marL="0" lvl="0" indent="0" algn="l" rtl="0">
              <a:spcBef>
                <a:spcPts val="0"/>
              </a:spcBef>
              <a:spcAft>
                <a:spcPts val="0"/>
              </a:spcAft>
              <a:buNone/>
            </a:pPr>
            <a:r>
              <a:rPr lang="en" sz="1900">
                <a:solidFill>
                  <a:srgbClr val="FF0000"/>
                </a:solidFill>
                <a:latin typeface="Calibri"/>
                <a:ea typeface="Calibri"/>
                <a:cs typeface="Calibri"/>
                <a:sym typeface="Calibri"/>
              </a:rPr>
              <a:t>Access to:</a:t>
            </a:r>
            <a:endParaRPr sz="1900">
              <a:solidFill>
                <a:srgbClr val="FF0000"/>
              </a:solidFill>
              <a:latin typeface="Calibri"/>
              <a:ea typeface="Calibri"/>
              <a:cs typeface="Calibri"/>
              <a:sym typeface="Calibri"/>
            </a:endParaRPr>
          </a:p>
          <a:p>
            <a:pPr marL="457200" lvl="0" indent="-349250" algn="l" rtl="0">
              <a:spcBef>
                <a:spcPts val="0"/>
              </a:spcBef>
              <a:spcAft>
                <a:spcPts val="0"/>
              </a:spcAft>
              <a:buSzPts val="1900"/>
              <a:buFont typeface="Calibri"/>
              <a:buChar char="❏"/>
            </a:pPr>
            <a:r>
              <a:rPr lang="en" sz="1900">
                <a:latin typeface="Calibri"/>
                <a:ea typeface="Calibri"/>
                <a:cs typeface="Calibri"/>
                <a:sym typeface="Calibri"/>
              </a:rPr>
              <a:t>Student Time Table</a:t>
            </a:r>
            <a:endParaRPr sz="1900">
              <a:latin typeface="Calibri"/>
              <a:ea typeface="Calibri"/>
              <a:cs typeface="Calibri"/>
              <a:sym typeface="Calibri"/>
            </a:endParaRPr>
          </a:p>
          <a:p>
            <a:pPr marL="457200" lvl="0" indent="-349250" algn="l" rtl="0">
              <a:spcBef>
                <a:spcPts val="0"/>
              </a:spcBef>
              <a:spcAft>
                <a:spcPts val="0"/>
              </a:spcAft>
              <a:buSzPts val="1900"/>
              <a:buFont typeface="Calibri"/>
              <a:buChar char="❏"/>
            </a:pPr>
            <a:r>
              <a:rPr lang="en" sz="1900">
                <a:latin typeface="Calibri"/>
                <a:ea typeface="Calibri"/>
                <a:cs typeface="Calibri"/>
                <a:sym typeface="Calibri"/>
              </a:rPr>
              <a:t>Teaching and assignment materials</a:t>
            </a:r>
            <a:endParaRPr sz="1900">
              <a:latin typeface="Calibri"/>
              <a:ea typeface="Calibri"/>
              <a:cs typeface="Calibri"/>
              <a:sym typeface="Calibri"/>
            </a:endParaRPr>
          </a:p>
          <a:p>
            <a:pPr marL="457200" lvl="0" indent="-349250" algn="l" rtl="0">
              <a:spcBef>
                <a:spcPts val="0"/>
              </a:spcBef>
              <a:spcAft>
                <a:spcPts val="0"/>
              </a:spcAft>
              <a:buSzPts val="1900"/>
              <a:buFont typeface="Calibri"/>
              <a:buChar char="❏"/>
            </a:pPr>
            <a:r>
              <a:rPr lang="en" sz="1900">
                <a:latin typeface="Calibri"/>
                <a:ea typeface="Calibri"/>
                <a:cs typeface="Calibri"/>
                <a:sym typeface="Calibri"/>
              </a:rPr>
              <a:t>Student Handbook (printed copy of student handbook is available in library for reference only) </a:t>
            </a:r>
            <a:endParaRPr sz="1900">
              <a:latin typeface="Calibri"/>
              <a:ea typeface="Calibri"/>
              <a:cs typeface="Calibri"/>
              <a:sym typeface="Calibri"/>
            </a:endParaRPr>
          </a:p>
          <a:p>
            <a:pPr marL="457200" lvl="0" indent="-349250" algn="l" rtl="0">
              <a:spcBef>
                <a:spcPts val="0"/>
              </a:spcBef>
              <a:spcAft>
                <a:spcPts val="0"/>
              </a:spcAft>
              <a:buSzPts val="1900"/>
              <a:buFont typeface="Calibri"/>
              <a:buChar char="❏"/>
            </a:pPr>
            <a:r>
              <a:rPr lang="en" sz="1900">
                <a:latin typeface="Calibri"/>
                <a:ea typeface="Calibri"/>
                <a:cs typeface="Calibri"/>
                <a:sym typeface="Calibri"/>
              </a:rPr>
              <a:t>Student Announcements</a:t>
            </a:r>
            <a:endParaRPr sz="1900">
              <a:latin typeface="Calibri"/>
              <a:ea typeface="Calibri"/>
              <a:cs typeface="Calibri"/>
              <a:sym typeface="Calibri"/>
            </a:endParaRPr>
          </a:p>
          <a:p>
            <a:pPr marL="457200" lvl="0" indent="-349250" algn="l" rtl="0">
              <a:spcBef>
                <a:spcPts val="0"/>
              </a:spcBef>
              <a:spcAft>
                <a:spcPts val="0"/>
              </a:spcAft>
              <a:buSzPts val="1900"/>
              <a:buFont typeface="Calibri"/>
              <a:buChar char="❏"/>
            </a:pPr>
            <a:r>
              <a:rPr lang="en" sz="1900">
                <a:latin typeface="Calibri"/>
                <a:ea typeface="Calibri"/>
                <a:cs typeface="Calibri"/>
                <a:sym typeface="Calibri"/>
              </a:rPr>
              <a:t>Attendance record </a:t>
            </a:r>
            <a:endParaRPr sz="1900">
              <a:latin typeface="Calibri"/>
              <a:ea typeface="Calibri"/>
              <a:cs typeface="Calibri"/>
              <a:sym typeface="Calibri"/>
            </a:endParaRPr>
          </a:p>
          <a:p>
            <a:pPr marL="457200" lvl="0" indent="-349250" algn="l" rtl="0">
              <a:spcBef>
                <a:spcPts val="0"/>
              </a:spcBef>
              <a:spcAft>
                <a:spcPts val="0"/>
              </a:spcAft>
              <a:buSzPts val="1900"/>
              <a:buFont typeface="Calibri"/>
              <a:buChar char="❏"/>
            </a:pPr>
            <a:r>
              <a:rPr lang="en" sz="1900">
                <a:latin typeface="Calibri"/>
                <a:ea typeface="Calibri"/>
                <a:cs typeface="Calibri"/>
                <a:sym typeface="Calibri"/>
              </a:rPr>
              <a:t>Result record</a:t>
            </a:r>
            <a:endParaRPr sz="1900">
              <a:latin typeface="Calibri"/>
              <a:ea typeface="Calibri"/>
              <a:cs typeface="Calibri"/>
              <a:sym typeface="Calibri"/>
            </a:endParaRPr>
          </a:p>
          <a:p>
            <a:pPr marL="0" lvl="0" indent="0" algn="l" rtl="0">
              <a:spcBef>
                <a:spcPts val="0"/>
              </a:spcBef>
              <a:spcAft>
                <a:spcPts val="0"/>
              </a:spcAft>
              <a:buNone/>
            </a:pPr>
            <a:endParaRPr sz="1500"/>
          </a:p>
          <a:p>
            <a:pPr marL="0" lvl="0" indent="0" algn="l" rtl="0">
              <a:spcBef>
                <a:spcPts val="0"/>
              </a:spcBef>
              <a:spcAft>
                <a:spcPts val="0"/>
              </a:spcAft>
              <a:buNone/>
            </a:pPr>
            <a:endParaRPr sz="1500"/>
          </a:p>
        </p:txBody>
      </p:sp>
      <p:pic>
        <p:nvPicPr>
          <p:cNvPr id="186" name="Google Shape;186;p26"/>
          <p:cNvPicPr preferRelativeResize="0"/>
          <p:nvPr/>
        </p:nvPicPr>
        <p:blipFill>
          <a:blip r:embed="rId4">
            <a:alphaModFix/>
          </a:blip>
          <a:stretch>
            <a:fillRect/>
          </a:stretch>
        </p:blipFill>
        <p:spPr>
          <a:xfrm>
            <a:off x="6049225" y="2455025"/>
            <a:ext cx="1754675" cy="18871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7"/>
          <p:cNvSpPr txBox="1">
            <a:spLocks noGrp="1"/>
          </p:cNvSpPr>
          <p:nvPr>
            <p:ph type="title"/>
          </p:nvPr>
        </p:nvSpPr>
        <p:spPr>
          <a:xfrm>
            <a:off x="247200" y="66950"/>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990"/>
              <a:buFont typeface="Arial"/>
              <a:buNone/>
            </a:pPr>
            <a:r>
              <a:rPr lang="en" sz="2060" b="1">
                <a:solidFill>
                  <a:schemeClr val="lt1"/>
                </a:solidFill>
              </a:rPr>
              <a:t>TMC Academy Pathway</a:t>
            </a:r>
            <a:endParaRPr sz="2060" b="1">
              <a:solidFill>
                <a:schemeClr val="lt1"/>
              </a:solidFill>
            </a:endParaRPr>
          </a:p>
          <a:p>
            <a:pPr marL="0" lvl="0" indent="0" algn="l" rtl="0">
              <a:spcBef>
                <a:spcPts val="0"/>
              </a:spcBef>
              <a:spcAft>
                <a:spcPts val="0"/>
              </a:spcAft>
              <a:buSzPts val="990"/>
              <a:buNone/>
            </a:pPr>
            <a:endParaRPr sz="2060" b="1">
              <a:solidFill>
                <a:schemeClr val="lt1"/>
              </a:solidFill>
            </a:endParaRPr>
          </a:p>
        </p:txBody>
      </p:sp>
      <p:pic>
        <p:nvPicPr>
          <p:cNvPr id="192" name="Google Shape;192;p27"/>
          <p:cNvPicPr preferRelativeResize="0"/>
          <p:nvPr/>
        </p:nvPicPr>
        <p:blipFill>
          <a:blip r:embed="rId3">
            <a:alphaModFix/>
          </a:blip>
          <a:stretch>
            <a:fillRect/>
          </a:stretch>
        </p:blipFill>
        <p:spPr>
          <a:xfrm>
            <a:off x="7541925" y="-4825"/>
            <a:ext cx="1225884" cy="716250"/>
          </a:xfrm>
          <a:prstGeom prst="rect">
            <a:avLst/>
          </a:prstGeom>
          <a:noFill/>
          <a:ln>
            <a:noFill/>
          </a:ln>
        </p:spPr>
      </p:pic>
      <p:cxnSp>
        <p:nvCxnSpPr>
          <p:cNvPr id="193" name="Google Shape;193;p27"/>
          <p:cNvCxnSpPr/>
          <p:nvPr/>
        </p:nvCxnSpPr>
        <p:spPr>
          <a:xfrm rot="10800000" flipH="1">
            <a:off x="4181900" y="1211175"/>
            <a:ext cx="6900" cy="222900"/>
          </a:xfrm>
          <a:prstGeom prst="straightConnector1">
            <a:avLst/>
          </a:prstGeom>
          <a:noFill/>
          <a:ln w="9525" cap="flat" cmpd="sng">
            <a:solidFill>
              <a:srgbClr val="B00004"/>
            </a:solidFill>
            <a:prstDash val="solid"/>
            <a:round/>
            <a:headEnd type="none" w="med" len="med"/>
            <a:tailEnd type="triangle" w="med" len="med"/>
          </a:ln>
        </p:spPr>
      </p:cxnSp>
      <p:cxnSp>
        <p:nvCxnSpPr>
          <p:cNvPr id="194" name="Google Shape;194;p27"/>
          <p:cNvCxnSpPr/>
          <p:nvPr/>
        </p:nvCxnSpPr>
        <p:spPr>
          <a:xfrm rot="10800000" flipH="1">
            <a:off x="4181900" y="1860738"/>
            <a:ext cx="6900" cy="222900"/>
          </a:xfrm>
          <a:prstGeom prst="straightConnector1">
            <a:avLst/>
          </a:prstGeom>
          <a:noFill/>
          <a:ln w="9525" cap="flat" cmpd="sng">
            <a:solidFill>
              <a:srgbClr val="B00004"/>
            </a:solidFill>
            <a:prstDash val="solid"/>
            <a:round/>
            <a:headEnd type="none" w="med" len="med"/>
            <a:tailEnd type="triangle" w="med" len="med"/>
          </a:ln>
        </p:spPr>
      </p:cxnSp>
      <p:cxnSp>
        <p:nvCxnSpPr>
          <p:cNvPr id="195" name="Google Shape;195;p27"/>
          <p:cNvCxnSpPr/>
          <p:nvPr/>
        </p:nvCxnSpPr>
        <p:spPr>
          <a:xfrm rot="10800000" flipH="1">
            <a:off x="4181900" y="2911388"/>
            <a:ext cx="6900" cy="222900"/>
          </a:xfrm>
          <a:prstGeom prst="straightConnector1">
            <a:avLst/>
          </a:prstGeom>
          <a:noFill/>
          <a:ln w="9525" cap="flat" cmpd="sng">
            <a:solidFill>
              <a:srgbClr val="B00004"/>
            </a:solidFill>
            <a:prstDash val="solid"/>
            <a:round/>
            <a:headEnd type="none" w="med" len="med"/>
            <a:tailEnd type="triangle" w="med" len="med"/>
          </a:ln>
        </p:spPr>
      </p:cxnSp>
      <p:sp>
        <p:nvSpPr>
          <p:cNvPr id="196" name="Google Shape;196;p27"/>
          <p:cNvSpPr/>
          <p:nvPr/>
        </p:nvSpPr>
        <p:spPr>
          <a:xfrm>
            <a:off x="6614550" y="4025650"/>
            <a:ext cx="2412600" cy="474000"/>
          </a:xfrm>
          <a:prstGeom prst="roundRect">
            <a:avLst>
              <a:gd name="adj" fmla="val 16667"/>
            </a:avLst>
          </a:prstGeom>
          <a:solidFill>
            <a:srgbClr val="FCE5C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dk1"/>
                </a:solidFill>
              </a:rPr>
              <a:t>Grade 9</a:t>
            </a:r>
            <a:endParaRPr sz="1200">
              <a:solidFill>
                <a:schemeClr val="dk1"/>
              </a:solidFill>
            </a:endParaRPr>
          </a:p>
        </p:txBody>
      </p:sp>
      <p:cxnSp>
        <p:nvCxnSpPr>
          <p:cNvPr id="197" name="Google Shape;197;p27"/>
          <p:cNvCxnSpPr/>
          <p:nvPr/>
        </p:nvCxnSpPr>
        <p:spPr>
          <a:xfrm rot="10800000" flipH="1">
            <a:off x="4181900" y="3806288"/>
            <a:ext cx="6900" cy="222900"/>
          </a:xfrm>
          <a:prstGeom prst="straightConnector1">
            <a:avLst/>
          </a:prstGeom>
          <a:noFill/>
          <a:ln w="9525" cap="flat" cmpd="sng">
            <a:solidFill>
              <a:srgbClr val="B00004"/>
            </a:solidFill>
            <a:prstDash val="solid"/>
            <a:round/>
            <a:headEnd type="none" w="med" len="med"/>
            <a:tailEnd type="triangle" w="med" len="med"/>
          </a:ln>
        </p:spPr>
      </p:cxnSp>
      <p:sp>
        <p:nvSpPr>
          <p:cNvPr id="198" name="Google Shape;198;p27"/>
          <p:cNvSpPr/>
          <p:nvPr/>
        </p:nvSpPr>
        <p:spPr>
          <a:xfrm>
            <a:off x="6614550" y="3134300"/>
            <a:ext cx="2412600" cy="672000"/>
          </a:xfrm>
          <a:prstGeom prst="roundRect">
            <a:avLst>
              <a:gd name="adj" fmla="val 16667"/>
            </a:avLst>
          </a:prstGeom>
          <a:solidFill>
            <a:srgbClr val="FFE5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solidFill>
                  <a:schemeClr val="dk1"/>
                </a:solidFill>
              </a:rPr>
              <a:t>Grade 12</a:t>
            </a:r>
            <a:endParaRPr sz="1100">
              <a:solidFill>
                <a:schemeClr val="dk1"/>
              </a:solidFill>
            </a:endParaRPr>
          </a:p>
        </p:txBody>
      </p:sp>
      <p:cxnSp>
        <p:nvCxnSpPr>
          <p:cNvPr id="199" name="Google Shape;199;p27"/>
          <p:cNvCxnSpPr/>
          <p:nvPr/>
        </p:nvCxnSpPr>
        <p:spPr>
          <a:xfrm>
            <a:off x="4191575" y="3047725"/>
            <a:ext cx="3370200" cy="0"/>
          </a:xfrm>
          <a:prstGeom prst="straightConnector1">
            <a:avLst/>
          </a:prstGeom>
          <a:noFill/>
          <a:ln w="9525" cap="flat" cmpd="sng">
            <a:solidFill>
              <a:schemeClr val="dk2"/>
            </a:solidFill>
            <a:prstDash val="solid"/>
            <a:round/>
            <a:headEnd type="none" w="med" len="med"/>
            <a:tailEnd type="none" w="med" len="med"/>
          </a:ln>
        </p:spPr>
      </p:cxnSp>
      <p:cxnSp>
        <p:nvCxnSpPr>
          <p:cNvPr id="200" name="Google Shape;200;p27"/>
          <p:cNvCxnSpPr/>
          <p:nvPr/>
        </p:nvCxnSpPr>
        <p:spPr>
          <a:xfrm flipH="1">
            <a:off x="7561775" y="3047725"/>
            <a:ext cx="4500" cy="102000"/>
          </a:xfrm>
          <a:prstGeom prst="straightConnector1">
            <a:avLst/>
          </a:prstGeom>
          <a:noFill/>
          <a:ln w="9525" cap="flat" cmpd="sng">
            <a:solidFill>
              <a:schemeClr val="dk2"/>
            </a:solidFill>
            <a:prstDash val="solid"/>
            <a:round/>
            <a:headEnd type="none" w="med" len="med"/>
            <a:tailEnd type="none" w="med" len="med"/>
          </a:ln>
        </p:spPr>
      </p:cxnSp>
      <p:cxnSp>
        <p:nvCxnSpPr>
          <p:cNvPr id="201" name="Google Shape;201;p27"/>
          <p:cNvCxnSpPr/>
          <p:nvPr/>
        </p:nvCxnSpPr>
        <p:spPr>
          <a:xfrm rot="10800000" flipH="1">
            <a:off x="4191575" y="3906325"/>
            <a:ext cx="3408600" cy="1200"/>
          </a:xfrm>
          <a:prstGeom prst="straightConnector1">
            <a:avLst/>
          </a:prstGeom>
          <a:noFill/>
          <a:ln w="9525" cap="flat" cmpd="sng">
            <a:solidFill>
              <a:schemeClr val="dk2"/>
            </a:solidFill>
            <a:prstDash val="solid"/>
            <a:round/>
            <a:headEnd type="none" w="med" len="med"/>
            <a:tailEnd type="none" w="med" len="med"/>
          </a:ln>
        </p:spPr>
      </p:cxnSp>
      <p:cxnSp>
        <p:nvCxnSpPr>
          <p:cNvPr id="202" name="Google Shape;202;p27"/>
          <p:cNvCxnSpPr/>
          <p:nvPr/>
        </p:nvCxnSpPr>
        <p:spPr>
          <a:xfrm flipH="1">
            <a:off x="7600150" y="3906400"/>
            <a:ext cx="4500" cy="102000"/>
          </a:xfrm>
          <a:prstGeom prst="straightConnector1">
            <a:avLst/>
          </a:prstGeom>
          <a:noFill/>
          <a:ln w="9525" cap="flat" cmpd="sng">
            <a:solidFill>
              <a:schemeClr val="dk2"/>
            </a:solidFill>
            <a:prstDash val="solid"/>
            <a:round/>
            <a:headEnd type="none" w="med" len="med"/>
            <a:tailEnd type="none" w="med" len="med"/>
          </a:ln>
        </p:spPr>
      </p:cxnSp>
      <p:sp>
        <p:nvSpPr>
          <p:cNvPr id="203" name="Google Shape;203;p27"/>
          <p:cNvSpPr/>
          <p:nvPr/>
        </p:nvSpPr>
        <p:spPr>
          <a:xfrm>
            <a:off x="2894175" y="3091025"/>
            <a:ext cx="2766300" cy="672000"/>
          </a:xfrm>
          <a:prstGeom prst="roundRect">
            <a:avLst>
              <a:gd name="adj" fmla="val 16667"/>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56150" bIns="91425" anchor="ctr" anchorCtr="0">
            <a:noAutofit/>
          </a:bodyPr>
          <a:lstStyle/>
          <a:p>
            <a:pPr marL="0" lvl="0" indent="0" algn="ctr" rtl="0">
              <a:spcBef>
                <a:spcPts val="0"/>
              </a:spcBef>
              <a:spcAft>
                <a:spcPts val="0"/>
              </a:spcAft>
              <a:buNone/>
            </a:pPr>
            <a:r>
              <a:rPr lang="en" sz="1000" b="1">
                <a:solidFill>
                  <a:srgbClr val="0000FF"/>
                </a:solidFill>
              </a:rPr>
              <a:t>Diploma (6 months) + *6 months IA</a:t>
            </a:r>
            <a:endParaRPr sz="1000" b="1">
              <a:solidFill>
                <a:srgbClr val="0000FF"/>
              </a:solidFill>
            </a:endParaRPr>
          </a:p>
          <a:p>
            <a:pPr marL="457200" lvl="0" indent="-273050" algn="l" rtl="0">
              <a:spcBef>
                <a:spcPts val="0"/>
              </a:spcBef>
              <a:spcAft>
                <a:spcPts val="0"/>
              </a:spcAft>
              <a:buClr>
                <a:schemeClr val="dk1"/>
              </a:buClr>
              <a:buSzPts val="700"/>
              <a:buChar char="-"/>
            </a:pPr>
            <a:r>
              <a:rPr lang="en" sz="700" b="1">
                <a:solidFill>
                  <a:schemeClr val="dk1"/>
                </a:solidFill>
              </a:rPr>
              <a:t>Foundation Diploma for Tertiary Studies</a:t>
            </a:r>
            <a:endParaRPr sz="700" b="1">
              <a:solidFill>
                <a:schemeClr val="dk1"/>
              </a:solidFill>
            </a:endParaRPr>
          </a:p>
          <a:p>
            <a:pPr marL="457200" lvl="0" indent="-273050" algn="l" rtl="0">
              <a:spcBef>
                <a:spcPts val="0"/>
              </a:spcBef>
              <a:spcAft>
                <a:spcPts val="0"/>
              </a:spcAft>
              <a:buClr>
                <a:schemeClr val="dk1"/>
              </a:buClr>
              <a:buSzPts val="700"/>
              <a:buChar char="-"/>
            </a:pPr>
            <a:r>
              <a:rPr lang="en" sz="700" b="1">
                <a:solidFill>
                  <a:schemeClr val="dk1"/>
                </a:solidFill>
              </a:rPr>
              <a:t>Diploma in Business</a:t>
            </a:r>
            <a:endParaRPr sz="700" b="1">
              <a:solidFill>
                <a:schemeClr val="dk1"/>
              </a:solidFill>
            </a:endParaRPr>
          </a:p>
          <a:p>
            <a:pPr marL="457200" marR="0" lvl="0" indent="-273050" algn="l" rtl="0">
              <a:spcBef>
                <a:spcPts val="0"/>
              </a:spcBef>
              <a:spcAft>
                <a:spcPts val="0"/>
              </a:spcAft>
              <a:buClr>
                <a:schemeClr val="dk1"/>
              </a:buClr>
              <a:buSzPts val="700"/>
              <a:buChar char="-"/>
            </a:pPr>
            <a:r>
              <a:rPr lang="en" sz="700" b="1">
                <a:solidFill>
                  <a:schemeClr val="dk1"/>
                </a:solidFill>
              </a:rPr>
              <a:t>Diploma in Hospitality and Tourism Management*</a:t>
            </a:r>
            <a:endParaRPr sz="700" b="1">
              <a:solidFill>
                <a:schemeClr val="dk1"/>
              </a:solidFill>
            </a:endParaRPr>
          </a:p>
          <a:p>
            <a:pPr marL="457200" lvl="0" indent="-273050" algn="l" rtl="0">
              <a:spcBef>
                <a:spcPts val="0"/>
              </a:spcBef>
              <a:spcAft>
                <a:spcPts val="0"/>
              </a:spcAft>
              <a:buClr>
                <a:schemeClr val="dk1"/>
              </a:buClr>
              <a:buSzPts val="700"/>
              <a:buChar char="-"/>
            </a:pPr>
            <a:r>
              <a:rPr lang="en" sz="700" b="1">
                <a:solidFill>
                  <a:schemeClr val="dk1"/>
                </a:solidFill>
              </a:rPr>
              <a:t>Diploma in Information Technology</a:t>
            </a:r>
            <a:endParaRPr sz="700" b="1">
              <a:solidFill>
                <a:srgbClr val="0000FF"/>
              </a:solidFill>
            </a:endParaRPr>
          </a:p>
        </p:txBody>
      </p:sp>
      <p:sp>
        <p:nvSpPr>
          <p:cNvPr id="204" name="Google Shape;204;p27"/>
          <p:cNvSpPr/>
          <p:nvPr/>
        </p:nvSpPr>
        <p:spPr>
          <a:xfrm>
            <a:off x="2894175" y="2030688"/>
            <a:ext cx="2766300" cy="831300"/>
          </a:xfrm>
          <a:prstGeom prst="roundRect">
            <a:avLst>
              <a:gd name="adj" fmla="val 16667"/>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000" b="1">
                <a:solidFill>
                  <a:srgbClr val="0000FF"/>
                </a:solidFill>
              </a:rPr>
              <a:t>Higher Diploma(12 Months)+ *6 months IA</a:t>
            </a:r>
            <a:endParaRPr sz="1000" b="1">
              <a:solidFill>
                <a:srgbClr val="0000FF"/>
              </a:solidFill>
            </a:endParaRPr>
          </a:p>
          <a:p>
            <a:pPr marL="457200" marR="0" lvl="0" indent="-273050" algn="l" rtl="0">
              <a:spcBef>
                <a:spcPts val="0"/>
              </a:spcBef>
              <a:spcAft>
                <a:spcPts val="0"/>
              </a:spcAft>
              <a:buClr>
                <a:schemeClr val="dk1"/>
              </a:buClr>
              <a:buSzPts val="700"/>
              <a:buChar char="-"/>
            </a:pPr>
            <a:r>
              <a:rPr lang="en" sz="700" b="1">
                <a:solidFill>
                  <a:schemeClr val="dk1"/>
                </a:solidFill>
              </a:rPr>
              <a:t>Business</a:t>
            </a:r>
            <a:endParaRPr sz="700" b="1">
              <a:solidFill>
                <a:schemeClr val="dk1"/>
              </a:solidFill>
            </a:endParaRPr>
          </a:p>
          <a:p>
            <a:pPr marL="457200" marR="0" lvl="0" indent="-273050" algn="l" rtl="0">
              <a:spcBef>
                <a:spcPts val="0"/>
              </a:spcBef>
              <a:spcAft>
                <a:spcPts val="0"/>
              </a:spcAft>
              <a:buClr>
                <a:schemeClr val="dk1"/>
              </a:buClr>
              <a:buSzPts val="700"/>
              <a:buChar char="-"/>
            </a:pPr>
            <a:r>
              <a:rPr lang="en" sz="700" b="1">
                <a:solidFill>
                  <a:schemeClr val="dk1"/>
                </a:solidFill>
              </a:rPr>
              <a:t>Hospitality</a:t>
            </a:r>
            <a:endParaRPr sz="700" b="1">
              <a:solidFill>
                <a:schemeClr val="dk1"/>
              </a:solidFill>
            </a:endParaRPr>
          </a:p>
          <a:p>
            <a:pPr marL="457200" marR="0" lvl="0" indent="-273050" algn="l" rtl="0">
              <a:spcBef>
                <a:spcPts val="0"/>
              </a:spcBef>
              <a:spcAft>
                <a:spcPts val="0"/>
              </a:spcAft>
              <a:buClr>
                <a:schemeClr val="dk1"/>
              </a:buClr>
              <a:buSzPts val="700"/>
              <a:buChar char="-"/>
            </a:pPr>
            <a:r>
              <a:rPr lang="en" sz="700" b="1">
                <a:solidFill>
                  <a:schemeClr val="dk1"/>
                </a:solidFill>
              </a:rPr>
              <a:t>Infocomm Technology</a:t>
            </a:r>
            <a:endParaRPr sz="700" b="1">
              <a:solidFill>
                <a:schemeClr val="dk1"/>
              </a:solidFill>
            </a:endParaRPr>
          </a:p>
          <a:p>
            <a:pPr marL="457200" marR="0" lvl="0" indent="-273050" algn="l" rtl="0">
              <a:spcBef>
                <a:spcPts val="0"/>
              </a:spcBef>
              <a:spcAft>
                <a:spcPts val="0"/>
              </a:spcAft>
              <a:buClr>
                <a:schemeClr val="dk1"/>
              </a:buClr>
              <a:buSzPts val="700"/>
              <a:buChar char="-"/>
            </a:pPr>
            <a:r>
              <a:rPr lang="en" sz="700" b="1">
                <a:solidFill>
                  <a:schemeClr val="dk1"/>
                </a:solidFill>
              </a:rPr>
              <a:t>Psychology with Counselling</a:t>
            </a:r>
            <a:endParaRPr sz="700" b="1">
              <a:solidFill>
                <a:schemeClr val="dk1"/>
              </a:solidFill>
            </a:endParaRPr>
          </a:p>
          <a:p>
            <a:pPr marL="457200" marR="0" lvl="0" indent="-273050" algn="l" rtl="0">
              <a:spcBef>
                <a:spcPts val="0"/>
              </a:spcBef>
              <a:spcAft>
                <a:spcPts val="0"/>
              </a:spcAft>
              <a:buClr>
                <a:schemeClr val="dk1"/>
              </a:buClr>
              <a:buSzPts val="700"/>
              <a:buChar char="-"/>
            </a:pPr>
            <a:r>
              <a:rPr lang="en" sz="700" b="1">
                <a:solidFill>
                  <a:schemeClr val="dk1"/>
                </a:solidFill>
              </a:rPr>
              <a:t>Mass Communication</a:t>
            </a:r>
            <a:endParaRPr sz="700" b="1">
              <a:solidFill>
                <a:schemeClr val="dk1"/>
              </a:solidFill>
            </a:endParaRPr>
          </a:p>
          <a:p>
            <a:pPr marL="457200" marR="0" lvl="0" indent="-273050" algn="l" rtl="0">
              <a:spcBef>
                <a:spcPts val="0"/>
              </a:spcBef>
              <a:spcAft>
                <a:spcPts val="0"/>
              </a:spcAft>
              <a:buClr>
                <a:schemeClr val="dk1"/>
              </a:buClr>
              <a:buSzPts val="700"/>
              <a:buChar char="-"/>
            </a:pPr>
            <a:r>
              <a:rPr lang="en" sz="700" b="1">
                <a:solidFill>
                  <a:schemeClr val="dk1"/>
                </a:solidFill>
              </a:rPr>
              <a:t>Engineering</a:t>
            </a:r>
            <a:endParaRPr sz="700" b="1">
              <a:solidFill>
                <a:schemeClr val="dk1"/>
              </a:solidFill>
            </a:endParaRPr>
          </a:p>
        </p:txBody>
      </p:sp>
      <p:sp>
        <p:nvSpPr>
          <p:cNvPr id="205" name="Google Shape;205;p27"/>
          <p:cNvSpPr/>
          <p:nvPr/>
        </p:nvSpPr>
        <p:spPr>
          <a:xfrm>
            <a:off x="2894175" y="1383775"/>
            <a:ext cx="2766300" cy="434700"/>
          </a:xfrm>
          <a:prstGeom prst="roundRect">
            <a:avLst>
              <a:gd name="adj" fmla="val 16667"/>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solidFill>
                  <a:srgbClr val="0000FF"/>
                </a:solidFill>
                <a:highlight>
                  <a:schemeClr val="lt1"/>
                </a:highlight>
              </a:rPr>
              <a:t>UK Bachelor’s Degree</a:t>
            </a:r>
            <a:endParaRPr sz="1000" b="1">
              <a:solidFill>
                <a:srgbClr val="0000FF"/>
              </a:solidFill>
              <a:highlight>
                <a:schemeClr val="lt1"/>
              </a:highlight>
            </a:endParaRPr>
          </a:p>
          <a:p>
            <a:pPr marL="0" lvl="0" indent="0" algn="ctr" rtl="0">
              <a:spcBef>
                <a:spcPts val="0"/>
              </a:spcBef>
              <a:spcAft>
                <a:spcPts val="0"/>
              </a:spcAft>
              <a:buNone/>
            </a:pPr>
            <a:r>
              <a:rPr lang="en" sz="700" b="1">
                <a:solidFill>
                  <a:schemeClr val="dk1"/>
                </a:solidFill>
                <a:highlight>
                  <a:schemeClr val="lt1"/>
                </a:highlight>
              </a:rPr>
              <a:t>9 to 12 months</a:t>
            </a:r>
            <a:endParaRPr sz="300" b="1">
              <a:solidFill>
                <a:srgbClr val="0000FF"/>
              </a:solidFill>
              <a:highlight>
                <a:schemeClr val="lt1"/>
              </a:highlight>
            </a:endParaRPr>
          </a:p>
        </p:txBody>
      </p:sp>
      <p:sp>
        <p:nvSpPr>
          <p:cNvPr id="206" name="Google Shape;206;p27"/>
          <p:cNvSpPr/>
          <p:nvPr/>
        </p:nvSpPr>
        <p:spPr>
          <a:xfrm>
            <a:off x="2894175" y="659475"/>
            <a:ext cx="2766300" cy="531900"/>
          </a:xfrm>
          <a:prstGeom prst="roundRect">
            <a:avLst>
              <a:gd name="adj" fmla="val 16667"/>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100"/>
              <a:buFont typeface="Arial"/>
              <a:buNone/>
            </a:pPr>
            <a:r>
              <a:rPr lang="en" sz="1000" b="1">
                <a:solidFill>
                  <a:srgbClr val="0000FF"/>
                </a:solidFill>
                <a:highlight>
                  <a:schemeClr val="lt1"/>
                </a:highlight>
              </a:rPr>
              <a:t>UK Master's Degree / Postgraduate Diploma</a:t>
            </a:r>
            <a:endParaRPr sz="1000" b="1">
              <a:solidFill>
                <a:srgbClr val="0000FF"/>
              </a:solidFill>
              <a:highlight>
                <a:schemeClr val="lt1"/>
              </a:highlight>
            </a:endParaRPr>
          </a:p>
          <a:p>
            <a:pPr marL="0" lvl="0" indent="0" algn="ctr" rtl="0">
              <a:spcBef>
                <a:spcPts val="0"/>
              </a:spcBef>
              <a:spcAft>
                <a:spcPts val="0"/>
              </a:spcAft>
              <a:buClr>
                <a:schemeClr val="dk1"/>
              </a:buClr>
              <a:buSzPts val="1100"/>
              <a:buFont typeface="Arial"/>
              <a:buNone/>
            </a:pPr>
            <a:r>
              <a:rPr lang="en" sz="700" b="1">
                <a:solidFill>
                  <a:schemeClr val="dk1"/>
                </a:solidFill>
                <a:highlight>
                  <a:schemeClr val="lt1"/>
                </a:highlight>
              </a:rPr>
              <a:t>12 to 14 months</a:t>
            </a:r>
            <a:endParaRPr sz="700">
              <a:highlight>
                <a:schemeClr val="lt1"/>
              </a:highlight>
            </a:endParaRPr>
          </a:p>
        </p:txBody>
      </p:sp>
      <p:sp>
        <p:nvSpPr>
          <p:cNvPr id="207" name="Google Shape;207;p27"/>
          <p:cNvSpPr/>
          <p:nvPr/>
        </p:nvSpPr>
        <p:spPr>
          <a:xfrm>
            <a:off x="2894175" y="4072475"/>
            <a:ext cx="2730900" cy="474000"/>
          </a:xfrm>
          <a:prstGeom prst="roundRect">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solidFill>
                  <a:srgbClr val="0000FF"/>
                </a:solidFill>
              </a:rPr>
              <a:t>GCE O-Level / Secondary 4</a:t>
            </a:r>
            <a:endParaRPr sz="1000" b="1">
              <a:solidFill>
                <a:srgbClr val="0000FF"/>
              </a:solidFill>
            </a:endParaRPr>
          </a:p>
          <a:p>
            <a:pPr marL="0" lvl="0" indent="0" algn="ctr" rtl="0">
              <a:spcBef>
                <a:spcPts val="0"/>
              </a:spcBef>
              <a:spcAft>
                <a:spcPts val="0"/>
              </a:spcAft>
              <a:buNone/>
            </a:pPr>
            <a:r>
              <a:rPr lang="en" sz="700" b="1">
                <a:solidFill>
                  <a:schemeClr val="dk1"/>
                </a:solidFill>
              </a:rPr>
              <a:t>12 to 14 months</a:t>
            </a:r>
            <a:endParaRPr sz="700"/>
          </a:p>
        </p:txBody>
      </p:sp>
      <p:sp>
        <p:nvSpPr>
          <p:cNvPr id="208" name="Google Shape;208;p27"/>
          <p:cNvSpPr/>
          <p:nvPr/>
        </p:nvSpPr>
        <p:spPr>
          <a:xfrm>
            <a:off x="247200" y="3091025"/>
            <a:ext cx="2412600" cy="672000"/>
          </a:xfrm>
          <a:prstGeom prst="roundRect">
            <a:avLst>
              <a:gd name="adj" fmla="val 16667"/>
            </a:avLst>
          </a:prstGeom>
          <a:solidFill>
            <a:srgbClr val="FFE5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solidFill>
                  <a:schemeClr val="dk1"/>
                </a:solidFill>
                <a:latin typeface="Calibri"/>
                <a:ea typeface="Calibri"/>
                <a:cs typeface="Calibri"/>
                <a:sym typeface="Calibri"/>
              </a:rPr>
              <a:t>A LEVEL </a:t>
            </a:r>
            <a:endParaRPr sz="1100">
              <a:solidFill>
                <a:schemeClr val="dk1"/>
              </a:solidFill>
              <a:latin typeface="Calibri"/>
              <a:ea typeface="Calibri"/>
              <a:cs typeface="Calibri"/>
              <a:sym typeface="Calibri"/>
            </a:endParaRPr>
          </a:p>
        </p:txBody>
      </p:sp>
      <p:cxnSp>
        <p:nvCxnSpPr>
          <p:cNvPr id="209" name="Google Shape;209;p27"/>
          <p:cNvCxnSpPr/>
          <p:nvPr/>
        </p:nvCxnSpPr>
        <p:spPr>
          <a:xfrm>
            <a:off x="756975" y="3037400"/>
            <a:ext cx="3370200" cy="0"/>
          </a:xfrm>
          <a:prstGeom prst="straightConnector1">
            <a:avLst/>
          </a:prstGeom>
          <a:noFill/>
          <a:ln w="9525" cap="flat" cmpd="sng">
            <a:solidFill>
              <a:schemeClr val="dk2"/>
            </a:solidFill>
            <a:prstDash val="solid"/>
            <a:round/>
            <a:headEnd type="none" w="med" len="med"/>
            <a:tailEnd type="none" w="med" len="med"/>
          </a:ln>
        </p:spPr>
      </p:cxnSp>
      <p:cxnSp>
        <p:nvCxnSpPr>
          <p:cNvPr id="210" name="Google Shape;210;p27"/>
          <p:cNvCxnSpPr/>
          <p:nvPr/>
        </p:nvCxnSpPr>
        <p:spPr>
          <a:xfrm flipH="1">
            <a:off x="756975" y="2996725"/>
            <a:ext cx="4500" cy="1020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8"/>
          <p:cNvSpPr txBox="1">
            <a:spLocks noGrp="1"/>
          </p:cNvSpPr>
          <p:nvPr>
            <p:ph type="title"/>
          </p:nvPr>
        </p:nvSpPr>
        <p:spPr>
          <a:xfrm>
            <a:off x="247200" y="66950"/>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990"/>
              <a:buFont typeface="Arial"/>
              <a:buNone/>
            </a:pPr>
            <a:r>
              <a:rPr lang="en" sz="2060" b="1">
                <a:solidFill>
                  <a:schemeClr val="lt1"/>
                </a:solidFill>
              </a:rPr>
              <a:t>UK Pathway vs TMC Academy</a:t>
            </a:r>
            <a:endParaRPr sz="2060" b="1">
              <a:solidFill>
                <a:schemeClr val="lt1"/>
              </a:solidFill>
            </a:endParaRPr>
          </a:p>
          <a:p>
            <a:pPr marL="0" lvl="0" indent="0" algn="l" rtl="0">
              <a:spcBef>
                <a:spcPts val="0"/>
              </a:spcBef>
              <a:spcAft>
                <a:spcPts val="0"/>
              </a:spcAft>
              <a:buSzPts val="990"/>
              <a:buNone/>
            </a:pPr>
            <a:endParaRPr sz="2060" b="1">
              <a:solidFill>
                <a:schemeClr val="lt1"/>
              </a:solidFill>
            </a:endParaRPr>
          </a:p>
        </p:txBody>
      </p:sp>
      <p:pic>
        <p:nvPicPr>
          <p:cNvPr id="216" name="Google Shape;216;p28"/>
          <p:cNvPicPr preferRelativeResize="0"/>
          <p:nvPr/>
        </p:nvPicPr>
        <p:blipFill>
          <a:blip r:embed="rId3">
            <a:alphaModFix/>
          </a:blip>
          <a:stretch>
            <a:fillRect/>
          </a:stretch>
        </p:blipFill>
        <p:spPr>
          <a:xfrm>
            <a:off x="7541925" y="-4825"/>
            <a:ext cx="1225884" cy="716250"/>
          </a:xfrm>
          <a:prstGeom prst="rect">
            <a:avLst/>
          </a:prstGeom>
          <a:noFill/>
          <a:ln>
            <a:noFill/>
          </a:ln>
        </p:spPr>
      </p:pic>
      <p:sp>
        <p:nvSpPr>
          <p:cNvPr id="217" name="Google Shape;217;p28"/>
          <p:cNvSpPr/>
          <p:nvPr/>
        </p:nvSpPr>
        <p:spPr>
          <a:xfrm>
            <a:off x="2628300" y="1493850"/>
            <a:ext cx="2773800" cy="434700"/>
          </a:xfrm>
          <a:prstGeom prst="roundRect">
            <a:avLst>
              <a:gd name="adj" fmla="val 16667"/>
            </a:avLst>
          </a:prstGeom>
          <a:solidFill>
            <a:srgbClr val="9FC5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solidFill>
                  <a:srgbClr val="B00004"/>
                </a:solidFill>
                <a:latin typeface="Calibri"/>
                <a:ea typeface="Calibri"/>
                <a:cs typeface="Calibri"/>
                <a:sym typeface="Calibri"/>
              </a:rPr>
              <a:t>Year 1</a:t>
            </a:r>
            <a:r>
              <a:rPr lang="en" sz="1000" b="1">
                <a:solidFill>
                  <a:schemeClr val="dk1"/>
                </a:solidFill>
                <a:latin typeface="Calibri"/>
                <a:ea typeface="Calibri"/>
                <a:cs typeface="Calibri"/>
                <a:sym typeface="Calibri"/>
              </a:rPr>
              <a:t> </a:t>
            </a:r>
            <a:endParaRPr sz="1000" b="1">
              <a:solidFill>
                <a:schemeClr val="dk1"/>
              </a:solidFill>
              <a:latin typeface="Calibri"/>
              <a:ea typeface="Calibri"/>
              <a:cs typeface="Calibri"/>
              <a:sym typeface="Calibri"/>
            </a:endParaRPr>
          </a:p>
          <a:p>
            <a:pPr marL="0" lvl="0" indent="0" algn="ctr" rtl="0">
              <a:spcBef>
                <a:spcPts val="0"/>
              </a:spcBef>
              <a:spcAft>
                <a:spcPts val="0"/>
              </a:spcAft>
              <a:buNone/>
            </a:pPr>
            <a:r>
              <a:rPr lang="en" sz="1000" b="1">
                <a:solidFill>
                  <a:schemeClr val="dk1"/>
                </a:solidFill>
                <a:latin typeface="Calibri"/>
                <a:ea typeface="Calibri"/>
                <a:cs typeface="Calibri"/>
                <a:sym typeface="Calibri"/>
              </a:rPr>
              <a:t>12 months in UK</a:t>
            </a:r>
            <a:endParaRPr sz="1000" b="1">
              <a:solidFill>
                <a:schemeClr val="dk1"/>
              </a:solidFill>
              <a:latin typeface="Calibri"/>
              <a:ea typeface="Calibri"/>
              <a:cs typeface="Calibri"/>
              <a:sym typeface="Calibri"/>
            </a:endParaRPr>
          </a:p>
          <a:p>
            <a:pPr marL="0" lvl="0" indent="0" algn="ctr" rtl="0">
              <a:spcBef>
                <a:spcPts val="0"/>
              </a:spcBef>
              <a:spcAft>
                <a:spcPts val="0"/>
              </a:spcAft>
              <a:buNone/>
            </a:pPr>
            <a:r>
              <a:rPr lang="en" sz="1000" i="1">
                <a:solidFill>
                  <a:schemeClr val="dk1"/>
                </a:solidFill>
                <a:latin typeface="Calibri"/>
                <a:ea typeface="Calibri"/>
                <a:cs typeface="Calibri"/>
                <a:sym typeface="Calibri"/>
              </a:rPr>
              <a:t>= 120 credit points</a:t>
            </a:r>
            <a:endParaRPr sz="1000" i="1">
              <a:solidFill>
                <a:schemeClr val="dk1"/>
              </a:solidFill>
              <a:latin typeface="Calibri"/>
              <a:ea typeface="Calibri"/>
              <a:cs typeface="Calibri"/>
              <a:sym typeface="Calibri"/>
            </a:endParaRPr>
          </a:p>
        </p:txBody>
      </p:sp>
      <p:sp>
        <p:nvSpPr>
          <p:cNvPr id="218" name="Google Shape;218;p28"/>
          <p:cNvSpPr/>
          <p:nvPr/>
        </p:nvSpPr>
        <p:spPr>
          <a:xfrm>
            <a:off x="6127800" y="1493850"/>
            <a:ext cx="2538900" cy="1924800"/>
          </a:xfrm>
          <a:prstGeom prst="roundRect">
            <a:avLst>
              <a:gd name="adj" fmla="val 16667"/>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B00004"/>
                </a:solidFill>
                <a:latin typeface="Calibri"/>
                <a:ea typeface="Calibri"/>
                <a:cs typeface="Calibri"/>
                <a:sym typeface="Calibri"/>
              </a:rPr>
              <a:t>TMC Higher Diploma</a:t>
            </a:r>
            <a:r>
              <a:rPr lang="en" sz="1800" b="1">
                <a:solidFill>
                  <a:srgbClr val="0000FF"/>
                </a:solidFill>
                <a:latin typeface="Calibri"/>
                <a:ea typeface="Calibri"/>
                <a:cs typeface="Calibri"/>
                <a:sym typeface="Calibri"/>
              </a:rPr>
              <a:t> </a:t>
            </a:r>
            <a:endParaRPr sz="1800" b="1">
              <a:solidFill>
                <a:srgbClr val="0000FF"/>
              </a:solidFill>
              <a:latin typeface="Calibri"/>
              <a:ea typeface="Calibri"/>
              <a:cs typeface="Calibri"/>
              <a:sym typeface="Calibri"/>
            </a:endParaRPr>
          </a:p>
          <a:p>
            <a:pPr marL="0" lvl="0" indent="0" algn="ctr" rtl="0">
              <a:spcBef>
                <a:spcPts val="0"/>
              </a:spcBef>
              <a:spcAft>
                <a:spcPts val="0"/>
              </a:spcAft>
              <a:buNone/>
            </a:pPr>
            <a:r>
              <a:rPr lang="en" sz="1000" b="1">
                <a:solidFill>
                  <a:schemeClr val="dk1"/>
                </a:solidFill>
                <a:latin typeface="Calibri"/>
                <a:ea typeface="Calibri"/>
                <a:cs typeface="Calibri"/>
                <a:sym typeface="Calibri"/>
              </a:rPr>
              <a:t>= YEAR 1 + YEAR 2</a:t>
            </a:r>
            <a:endParaRPr sz="1000" b="1">
              <a:solidFill>
                <a:schemeClr val="dk1"/>
              </a:solidFill>
              <a:latin typeface="Calibri"/>
              <a:ea typeface="Calibri"/>
              <a:cs typeface="Calibri"/>
              <a:sym typeface="Calibri"/>
            </a:endParaRPr>
          </a:p>
          <a:p>
            <a:pPr marL="0" lvl="0" indent="0" algn="ctr" rtl="0">
              <a:spcBef>
                <a:spcPts val="0"/>
              </a:spcBef>
              <a:spcAft>
                <a:spcPts val="0"/>
              </a:spcAft>
              <a:buNone/>
            </a:pPr>
            <a:r>
              <a:rPr lang="en" sz="1000" i="1">
                <a:solidFill>
                  <a:schemeClr val="dk1"/>
                </a:solidFill>
                <a:latin typeface="Calibri"/>
                <a:ea typeface="Calibri"/>
                <a:cs typeface="Calibri"/>
                <a:sym typeface="Calibri"/>
              </a:rPr>
              <a:t>12 modules = 240  credit points</a:t>
            </a:r>
            <a:endParaRPr sz="1000" i="1">
              <a:solidFill>
                <a:schemeClr val="dk1"/>
              </a:solidFill>
              <a:latin typeface="Calibri"/>
              <a:ea typeface="Calibri"/>
              <a:cs typeface="Calibri"/>
              <a:sym typeface="Calibri"/>
            </a:endParaRPr>
          </a:p>
          <a:p>
            <a:pPr marL="0" lvl="0" indent="0" algn="ctr" rtl="0">
              <a:spcBef>
                <a:spcPts val="0"/>
              </a:spcBef>
              <a:spcAft>
                <a:spcPts val="0"/>
              </a:spcAft>
              <a:buNone/>
            </a:pPr>
            <a:r>
              <a:rPr lang="en" sz="1300" b="1">
                <a:solidFill>
                  <a:srgbClr val="0000FF"/>
                </a:solidFill>
                <a:latin typeface="Calibri"/>
                <a:ea typeface="Calibri"/>
                <a:cs typeface="Calibri"/>
                <a:sym typeface="Calibri"/>
              </a:rPr>
              <a:t> </a:t>
            </a:r>
            <a:endParaRPr sz="1300" b="1">
              <a:solidFill>
                <a:srgbClr val="0000FF"/>
              </a:solidFill>
              <a:latin typeface="Calibri"/>
              <a:ea typeface="Calibri"/>
              <a:cs typeface="Calibri"/>
              <a:sym typeface="Calibri"/>
            </a:endParaRPr>
          </a:p>
          <a:p>
            <a:pPr marL="0" lvl="0" indent="0" algn="ctr" rtl="0">
              <a:spcBef>
                <a:spcPts val="0"/>
              </a:spcBef>
              <a:spcAft>
                <a:spcPts val="0"/>
              </a:spcAft>
              <a:buNone/>
            </a:pPr>
            <a:r>
              <a:rPr lang="en" sz="900" b="1">
                <a:solidFill>
                  <a:srgbClr val="0000FF"/>
                </a:solidFill>
                <a:latin typeface="Calibri"/>
                <a:ea typeface="Calibri"/>
                <a:cs typeface="Calibri"/>
                <a:sym typeface="Calibri"/>
              </a:rPr>
              <a:t>12 months no IA</a:t>
            </a:r>
            <a:endParaRPr sz="900" b="1">
              <a:solidFill>
                <a:srgbClr val="0000FF"/>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r>
              <a:rPr lang="en" sz="900" b="1">
                <a:solidFill>
                  <a:srgbClr val="0000FF"/>
                </a:solidFill>
                <a:latin typeface="Calibri"/>
                <a:ea typeface="Calibri"/>
                <a:cs typeface="Calibri"/>
                <a:sym typeface="Calibri"/>
              </a:rPr>
              <a:t>18 months with IA</a:t>
            </a:r>
            <a:endParaRPr sz="900" b="1">
              <a:solidFill>
                <a:srgbClr val="0000FF"/>
              </a:solidFill>
              <a:latin typeface="Calibri"/>
              <a:ea typeface="Calibri"/>
              <a:cs typeface="Calibri"/>
              <a:sym typeface="Calibri"/>
            </a:endParaRPr>
          </a:p>
          <a:p>
            <a:pPr marL="0" lvl="0" indent="0" algn="ctr" rtl="0">
              <a:spcBef>
                <a:spcPts val="0"/>
              </a:spcBef>
              <a:spcAft>
                <a:spcPts val="0"/>
              </a:spcAft>
              <a:buNone/>
            </a:pPr>
            <a:endParaRPr sz="900" b="1">
              <a:solidFill>
                <a:schemeClr val="dk1"/>
              </a:solidFill>
              <a:latin typeface="Calibri"/>
              <a:ea typeface="Calibri"/>
              <a:cs typeface="Calibri"/>
              <a:sym typeface="Calibri"/>
            </a:endParaRPr>
          </a:p>
          <a:p>
            <a:pPr marL="0" lvl="0" indent="0" algn="ctr" rtl="0">
              <a:spcBef>
                <a:spcPts val="0"/>
              </a:spcBef>
              <a:spcAft>
                <a:spcPts val="0"/>
              </a:spcAft>
              <a:buNone/>
            </a:pPr>
            <a:r>
              <a:rPr lang="en" sz="900" b="1">
                <a:solidFill>
                  <a:schemeClr val="dk1"/>
                </a:solidFill>
                <a:latin typeface="Calibri"/>
                <a:ea typeface="Calibri"/>
                <a:cs typeface="Calibri"/>
                <a:sym typeface="Calibri"/>
              </a:rPr>
              <a:t>(12 to 18 months)</a:t>
            </a:r>
            <a:endParaRPr sz="900" b="1">
              <a:solidFill>
                <a:schemeClr val="dk1"/>
              </a:solidFill>
              <a:latin typeface="Calibri"/>
              <a:ea typeface="Calibri"/>
              <a:cs typeface="Calibri"/>
              <a:sym typeface="Calibri"/>
            </a:endParaRPr>
          </a:p>
        </p:txBody>
      </p:sp>
      <p:cxnSp>
        <p:nvCxnSpPr>
          <p:cNvPr id="219" name="Google Shape;219;p28"/>
          <p:cNvCxnSpPr/>
          <p:nvPr/>
        </p:nvCxnSpPr>
        <p:spPr>
          <a:xfrm rot="10800000" flipH="1">
            <a:off x="1677375" y="2387850"/>
            <a:ext cx="6900" cy="222900"/>
          </a:xfrm>
          <a:prstGeom prst="straightConnector1">
            <a:avLst/>
          </a:prstGeom>
          <a:noFill/>
          <a:ln w="9525" cap="flat" cmpd="sng">
            <a:solidFill>
              <a:srgbClr val="B00004"/>
            </a:solidFill>
            <a:prstDash val="solid"/>
            <a:round/>
            <a:headEnd type="none" w="med" len="med"/>
            <a:tailEnd type="triangle" w="med" len="med"/>
          </a:ln>
        </p:spPr>
      </p:cxnSp>
      <p:cxnSp>
        <p:nvCxnSpPr>
          <p:cNvPr id="220" name="Google Shape;220;p28"/>
          <p:cNvCxnSpPr>
            <a:endCxn id="218" idx="1"/>
          </p:cNvCxnSpPr>
          <p:nvPr/>
        </p:nvCxnSpPr>
        <p:spPr>
          <a:xfrm>
            <a:off x="5599200" y="2448450"/>
            <a:ext cx="528600" cy="7800"/>
          </a:xfrm>
          <a:prstGeom prst="straightConnector1">
            <a:avLst/>
          </a:prstGeom>
          <a:noFill/>
          <a:ln w="9525" cap="flat" cmpd="sng">
            <a:solidFill>
              <a:srgbClr val="B00004"/>
            </a:solidFill>
            <a:prstDash val="solid"/>
            <a:round/>
            <a:headEnd type="none" w="med" len="med"/>
            <a:tailEnd type="triangle" w="med" len="med"/>
          </a:ln>
        </p:spPr>
      </p:cxnSp>
      <p:cxnSp>
        <p:nvCxnSpPr>
          <p:cNvPr id="221" name="Google Shape;221;p28"/>
          <p:cNvCxnSpPr>
            <a:endCxn id="217" idx="1"/>
          </p:cNvCxnSpPr>
          <p:nvPr/>
        </p:nvCxnSpPr>
        <p:spPr>
          <a:xfrm rot="10800000" flipH="1">
            <a:off x="1913700" y="1711200"/>
            <a:ext cx="714600" cy="746700"/>
          </a:xfrm>
          <a:prstGeom prst="straightConnector1">
            <a:avLst/>
          </a:prstGeom>
          <a:noFill/>
          <a:ln w="9525" cap="flat" cmpd="sng">
            <a:solidFill>
              <a:srgbClr val="B00004"/>
            </a:solidFill>
            <a:prstDash val="solid"/>
            <a:round/>
            <a:headEnd type="none" w="med" len="med"/>
            <a:tailEnd type="triangle" w="med" len="med"/>
          </a:ln>
        </p:spPr>
      </p:cxnSp>
      <p:cxnSp>
        <p:nvCxnSpPr>
          <p:cNvPr id="222" name="Google Shape;222;p28"/>
          <p:cNvCxnSpPr/>
          <p:nvPr/>
        </p:nvCxnSpPr>
        <p:spPr>
          <a:xfrm flipH="1">
            <a:off x="5603250" y="1712150"/>
            <a:ext cx="7200" cy="1478700"/>
          </a:xfrm>
          <a:prstGeom prst="straightConnector1">
            <a:avLst/>
          </a:prstGeom>
          <a:noFill/>
          <a:ln w="9525" cap="flat" cmpd="sng">
            <a:solidFill>
              <a:schemeClr val="dk2"/>
            </a:solidFill>
            <a:prstDash val="solid"/>
            <a:round/>
            <a:headEnd type="none" w="med" len="med"/>
            <a:tailEnd type="none" w="med" len="med"/>
          </a:ln>
        </p:spPr>
      </p:cxnSp>
      <p:cxnSp>
        <p:nvCxnSpPr>
          <p:cNvPr id="223" name="Google Shape;223;p28"/>
          <p:cNvCxnSpPr/>
          <p:nvPr/>
        </p:nvCxnSpPr>
        <p:spPr>
          <a:xfrm>
            <a:off x="5385950" y="1697450"/>
            <a:ext cx="217500" cy="7500"/>
          </a:xfrm>
          <a:prstGeom prst="straightConnector1">
            <a:avLst/>
          </a:prstGeom>
          <a:noFill/>
          <a:ln w="9525" cap="flat" cmpd="sng">
            <a:solidFill>
              <a:schemeClr val="dk2"/>
            </a:solidFill>
            <a:prstDash val="solid"/>
            <a:round/>
            <a:headEnd type="none" w="med" len="med"/>
            <a:tailEnd type="none" w="med" len="med"/>
          </a:ln>
        </p:spPr>
      </p:cxnSp>
      <p:sp>
        <p:nvSpPr>
          <p:cNvPr id="224" name="Google Shape;224;p28"/>
          <p:cNvSpPr/>
          <p:nvPr/>
        </p:nvSpPr>
        <p:spPr>
          <a:xfrm>
            <a:off x="155650" y="1493850"/>
            <a:ext cx="1746900" cy="3154500"/>
          </a:xfrm>
          <a:prstGeom prst="roundRect">
            <a:avLst>
              <a:gd name="adj" fmla="val 16667"/>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sz="1300" b="1">
              <a:solidFill>
                <a:srgbClr val="0000FF"/>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endParaRPr sz="1300" b="1">
              <a:solidFill>
                <a:srgbClr val="0000FF"/>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r>
              <a:rPr lang="en" sz="1300" b="1">
                <a:solidFill>
                  <a:schemeClr val="dk1"/>
                </a:solidFill>
                <a:latin typeface="Calibri"/>
                <a:ea typeface="Calibri"/>
                <a:cs typeface="Calibri"/>
                <a:sym typeface="Calibri"/>
              </a:rPr>
              <a:t>UK Bachelor’s Degree</a:t>
            </a:r>
            <a:endParaRPr sz="1300" b="1">
              <a:solidFill>
                <a:schemeClr val="dk1"/>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r>
              <a:rPr lang="en" sz="1300" i="1">
                <a:solidFill>
                  <a:schemeClr val="dk1"/>
                </a:solidFill>
                <a:latin typeface="Calibri"/>
                <a:ea typeface="Calibri"/>
                <a:cs typeface="Calibri"/>
                <a:sym typeface="Calibri"/>
              </a:rPr>
              <a:t>= 360 Credit Points</a:t>
            </a:r>
            <a:endParaRPr sz="1300" i="1">
              <a:solidFill>
                <a:schemeClr val="dk1"/>
              </a:solidFill>
              <a:latin typeface="Calibri"/>
              <a:ea typeface="Calibri"/>
              <a:cs typeface="Calibri"/>
              <a:sym typeface="Calibri"/>
            </a:endParaRPr>
          </a:p>
        </p:txBody>
      </p:sp>
      <p:sp>
        <p:nvSpPr>
          <p:cNvPr id="225" name="Google Shape;225;p28"/>
          <p:cNvSpPr/>
          <p:nvPr/>
        </p:nvSpPr>
        <p:spPr>
          <a:xfrm>
            <a:off x="2612150" y="2984025"/>
            <a:ext cx="2773800" cy="434700"/>
          </a:xfrm>
          <a:prstGeom prst="roundRect">
            <a:avLst>
              <a:gd name="adj" fmla="val 16667"/>
            </a:avLst>
          </a:prstGeom>
          <a:solidFill>
            <a:srgbClr val="9FC5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solidFill>
                  <a:srgbClr val="B00004"/>
                </a:solidFill>
                <a:latin typeface="Calibri"/>
                <a:ea typeface="Calibri"/>
                <a:cs typeface="Calibri"/>
                <a:sym typeface="Calibri"/>
              </a:rPr>
              <a:t>Year 2</a:t>
            </a:r>
            <a:endParaRPr sz="1000" b="1">
              <a:solidFill>
                <a:srgbClr val="B00004"/>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r>
              <a:rPr lang="en" sz="1000" b="1">
                <a:solidFill>
                  <a:schemeClr val="dk1"/>
                </a:solidFill>
                <a:latin typeface="Calibri"/>
                <a:ea typeface="Calibri"/>
                <a:cs typeface="Calibri"/>
                <a:sym typeface="Calibri"/>
              </a:rPr>
              <a:t>12 months in UK</a:t>
            </a:r>
            <a:endParaRPr sz="1000" b="1">
              <a:solidFill>
                <a:schemeClr val="dk1"/>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r>
              <a:rPr lang="en" sz="1000" i="1">
                <a:solidFill>
                  <a:schemeClr val="dk1"/>
                </a:solidFill>
                <a:latin typeface="Calibri"/>
                <a:ea typeface="Calibri"/>
                <a:cs typeface="Calibri"/>
                <a:sym typeface="Calibri"/>
              </a:rPr>
              <a:t>= 120 credit points</a:t>
            </a:r>
            <a:endParaRPr sz="1000" i="1">
              <a:solidFill>
                <a:schemeClr val="dk1"/>
              </a:solidFill>
              <a:latin typeface="Calibri"/>
              <a:ea typeface="Calibri"/>
              <a:cs typeface="Calibri"/>
              <a:sym typeface="Calibri"/>
            </a:endParaRPr>
          </a:p>
        </p:txBody>
      </p:sp>
      <p:sp>
        <p:nvSpPr>
          <p:cNvPr id="226" name="Google Shape;226;p28"/>
          <p:cNvSpPr/>
          <p:nvPr/>
        </p:nvSpPr>
        <p:spPr>
          <a:xfrm>
            <a:off x="2612150" y="4213650"/>
            <a:ext cx="2773800" cy="434700"/>
          </a:xfrm>
          <a:prstGeom prst="roundRect">
            <a:avLst>
              <a:gd name="adj" fmla="val 16667"/>
            </a:avLst>
          </a:prstGeom>
          <a:solidFill>
            <a:srgbClr val="9FC5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solidFill>
                  <a:srgbClr val="B00004"/>
                </a:solidFill>
                <a:latin typeface="Calibri"/>
                <a:ea typeface="Calibri"/>
                <a:cs typeface="Calibri"/>
                <a:sym typeface="Calibri"/>
              </a:rPr>
              <a:t>Year 3</a:t>
            </a:r>
            <a:endParaRPr sz="1000" b="1">
              <a:solidFill>
                <a:srgbClr val="B00004"/>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r>
              <a:rPr lang="en" sz="1000" b="1">
                <a:solidFill>
                  <a:schemeClr val="dk1"/>
                </a:solidFill>
                <a:latin typeface="Calibri"/>
                <a:ea typeface="Calibri"/>
                <a:cs typeface="Calibri"/>
                <a:sym typeface="Calibri"/>
              </a:rPr>
              <a:t>12 months in UK</a:t>
            </a:r>
            <a:endParaRPr sz="1000" b="1">
              <a:solidFill>
                <a:schemeClr val="dk1"/>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r>
              <a:rPr lang="en" sz="1000" i="1">
                <a:solidFill>
                  <a:schemeClr val="dk1"/>
                </a:solidFill>
                <a:latin typeface="Calibri"/>
                <a:ea typeface="Calibri"/>
                <a:cs typeface="Calibri"/>
                <a:sym typeface="Calibri"/>
              </a:rPr>
              <a:t>= 120 credit points</a:t>
            </a:r>
            <a:endParaRPr sz="1000" b="1">
              <a:solidFill>
                <a:schemeClr val="dk1"/>
              </a:solidFill>
              <a:latin typeface="Calibri"/>
              <a:ea typeface="Calibri"/>
              <a:cs typeface="Calibri"/>
              <a:sym typeface="Calibri"/>
            </a:endParaRPr>
          </a:p>
        </p:txBody>
      </p:sp>
      <p:sp>
        <p:nvSpPr>
          <p:cNvPr id="227" name="Google Shape;227;p28"/>
          <p:cNvSpPr/>
          <p:nvPr/>
        </p:nvSpPr>
        <p:spPr>
          <a:xfrm>
            <a:off x="6166250" y="4213650"/>
            <a:ext cx="2538900" cy="512400"/>
          </a:xfrm>
          <a:prstGeom prst="roundRect">
            <a:avLst>
              <a:gd name="adj" fmla="val 16667"/>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solidFill>
                  <a:srgbClr val="B00004"/>
                </a:solidFill>
                <a:latin typeface="Calibri"/>
                <a:ea typeface="Calibri"/>
                <a:cs typeface="Calibri"/>
                <a:sym typeface="Calibri"/>
              </a:rPr>
              <a:t>Bachelor’s Degree (top-up)</a:t>
            </a:r>
            <a:r>
              <a:rPr lang="en" sz="1000" b="1">
                <a:solidFill>
                  <a:srgbClr val="0000FF"/>
                </a:solidFill>
                <a:latin typeface="Calibri"/>
                <a:ea typeface="Calibri"/>
                <a:cs typeface="Calibri"/>
                <a:sym typeface="Calibri"/>
              </a:rPr>
              <a:t> </a:t>
            </a:r>
            <a:r>
              <a:rPr lang="en" sz="1000" b="1">
                <a:solidFill>
                  <a:schemeClr val="dk1"/>
                </a:solidFill>
                <a:latin typeface="Calibri"/>
                <a:ea typeface="Calibri"/>
                <a:cs typeface="Calibri"/>
                <a:sym typeface="Calibri"/>
              </a:rPr>
              <a:t>-Year 3, </a:t>
            </a:r>
            <a:endParaRPr sz="1000" b="1">
              <a:solidFill>
                <a:srgbClr val="0000FF"/>
              </a:solidFill>
              <a:latin typeface="Calibri"/>
              <a:ea typeface="Calibri"/>
              <a:cs typeface="Calibri"/>
              <a:sym typeface="Calibri"/>
            </a:endParaRPr>
          </a:p>
          <a:p>
            <a:pPr marL="0" lvl="0" indent="0" algn="ctr" rtl="0">
              <a:spcBef>
                <a:spcPts val="0"/>
              </a:spcBef>
              <a:spcAft>
                <a:spcPts val="0"/>
              </a:spcAft>
              <a:buNone/>
            </a:pPr>
            <a:r>
              <a:rPr lang="en" sz="1000" b="1">
                <a:solidFill>
                  <a:srgbClr val="0000FF"/>
                </a:solidFill>
                <a:latin typeface="Calibri"/>
                <a:ea typeface="Calibri"/>
                <a:cs typeface="Calibri"/>
                <a:sym typeface="Calibri"/>
              </a:rPr>
              <a:t>9-12 months</a:t>
            </a:r>
            <a:endParaRPr sz="1000" b="1">
              <a:solidFill>
                <a:srgbClr val="0000FF"/>
              </a:solidFill>
              <a:latin typeface="Calibri"/>
              <a:ea typeface="Calibri"/>
              <a:cs typeface="Calibri"/>
              <a:sym typeface="Calibri"/>
            </a:endParaRPr>
          </a:p>
          <a:p>
            <a:pPr marL="0" lvl="0" indent="0" algn="ctr" rtl="0">
              <a:spcBef>
                <a:spcPts val="0"/>
              </a:spcBef>
              <a:spcAft>
                <a:spcPts val="0"/>
              </a:spcAft>
              <a:buNone/>
            </a:pPr>
            <a:r>
              <a:rPr lang="en" sz="1000" i="1">
                <a:solidFill>
                  <a:schemeClr val="dk1"/>
                </a:solidFill>
                <a:latin typeface="Calibri"/>
                <a:ea typeface="Calibri"/>
                <a:cs typeface="Calibri"/>
                <a:sym typeface="Calibri"/>
              </a:rPr>
              <a:t>6 modules = 120 credit points</a:t>
            </a:r>
            <a:endParaRPr sz="1000" i="1">
              <a:solidFill>
                <a:schemeClr val="dk1"/>
              </a:solidFill>
              <a:latin typeface="Calibri"/>
              <a:ea typeface="Calibri"/>
              <a:cs typeface="Calibri"/>
              <a:sym typeface="Calibri"/>
            </a:endParaRPr>
          </a:p>
        </p:txBody>
      </p:sp>
      <p:cxnSp>
        <p:nvCxnSpPr>
          <p:cNvPr id="228" name="Google Shape;228;p28"/>
          <p:cNvCxnSpPr>
            <a:endCxn id="225" idx="1"/>
          </p:cNvCxnSpPr>
          <p:nvPr/>
        </p:nvCxnSpPr>
        <p:spPr>
          <a:xfrm rot="10800000" flipH="1">
            <a:off x="1883450" y="3201375"/>
            <a:ext cx="728700" cy="600"/>
          </a:xfrm>
          <a:prstGeom prst="straightConnector1">
            <a:avLst/>
          </a:prstGeom>
          <a:noFill/>
          <a:ln w="9525" cap="flat" cmpd="sng">
            <a:solidFill>
              <a:srgbClr val="B00004"/>
            </a:solidFill>
            <a:prstDash val="solid"/>
            <a:round/>
            <a:headEnd type="none" w="med" len="med"/>
            <a:tailEnd type="triangle" w="med" len="med"/>
          </a:ln>
        </p:spPr>
      </p:cxnSp>
      <p:cxnSp>
        <p:nvCxnSpPr>
          <p:cNvPr id="229" name="Google Shape;229;p28"/>
          <p:cNvCxnSpPr>
            <a:endCxn id="226" idx="1"/>
          </p:cNvCxnSpPr>
          <p:nvPr/>
        </p:nvCxnSpPr>
        <p:spPr>
          <a:xfrm>
            <a:off x="1883450" y="3638700"/>
            <a:ext cx="728700" cy="792300"/>
          </a:xfrm>
          <a:prstGeom prst="straightConnector1">
            <a:avLst/>
          </a:prstGeom>
          <a:noFill/>
          <a:ln w="9525" cap="flat" cmpd="sng">
            <a:solidFill>
              <a:srgbClr val="B00004"/>
            </a:solidFill>
            <a:prstDash val="solid"/>
            <a:round/>
            <a:headEnd type="none" w="med" len="med"/>
            <a:tailEnd type="triangle" w="med" len="med"/>
          </a:ln>
        </p:spPr>
      </p:cxnSp>
      <p:cxnSp>
        <p:nvCxnSpPr>
          <p:cNvPr id="230" name="Google Shape;230;p28"/>
          <p:cNvCxnSpPr/>
          <p:nvPr/>
        </p:nvCxnSpPr>
        <p:spPr>
          <a:xfrm rot="10800000" flipH="1">
            <a:off x="5388050" y="3175725"/>
            <a:ext cx="213300" cy="8100"/>
          </a:xfrm>
          <a:prstGeom prst="straightConnector1">
            <a:avLst/>
          </a:prstGeom>
          <a:noFill/>
          <a:ln w="9525" cap="flat" cmpd="sng">
            <a:solidFill>
              <a:schemeClr val="dk2"/>
            </a:solidFill>
            <a:prstDash val="solid"/>
            <a:round/>
            <a:headEnd type="none" w="med" len="med"/>
            <a:tailEnd type="none" w="med" len="med"/>
          </a:ln>
        </p:spPr>
      </p:cxnSp>
      <p:cxnSp>
        <p:nvCxnSpPr>
          <p:cNvPr id="231" name="Google Shape;231;p28"/>
          <p:cNvCxnSpPr>
            <a:stCxn id="226" idx="3"/>
            <a:endCxn id="227" idx="1"/>
          </p:cNvCxnSpPr>
          <p:nvPr/>
        </p:nvCxnSpPr>
        <p:spPr>
          <a:xfrm>
            <a:off x="5385950" y="4431000"/>
            <a:ext cx="780300" cy="39000"/>
          </a:xfrm>
          <a:prstGeom prst="straightConnector1">
            <a:avLst/>
          </a:prstGeom>
          <a:noFill/>
          <a:ln w="9525" cap="flat" cmpd="sng">
            <a:solidFill>
              <a:srgbClr val="B00004"/>
            </a:solidFill>
            <a:prstDash val="solid"/>
            <a:round/>
            <a:headEnd type="none" w="med" len="med"/>
            <a:tailEnd type="triangle" w="med" len="med"/>
          </a:ln>
        </p:spPr>
      </p:cxnSp>
      <p:cxnSp>
        <p:nvCxnSpPr>
          <p:cNvPr id="232" name="Google Shape;232;p28"/>
          <p:cNvCxnSpPr/>
          <p:nvPr/>
        </p:nvCxnSpPr>
        <p:spPr>
          <a:xfrm flipH="1">
            <a:off x="7294250" y="3456150"/>
            <a:ext cx="16500" cy="720000"/>
          </a:xfrm>
          <a:prstGeom prst="straightConnector1">
            <a:avLst/>
          </a:prstGeom>
          <a:noFill/>
          <a:ln w="9525" cap="flat" cmpd="sng">
            <a:solidFill>
              <a:srgbClr val="B00004"/>
            </a:solidFill>
            <a:prstDash val="solid"/>
            <a:round/>
            <a:headEnd type="none" w="med" len="med"/>
            <a:tailEnd type="triangle"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9"/>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060" b="1">
                <a:solidFill>
                  <a:schemeClr val="lt1"/>
                </a:solidFill>
              </a:rPr>
              <a:t>Pathway </a:t>
            </a:r>
            <a:endParaRPr sz="2060" b="1">
              <a:solidFill>
                <a:schemeClr val="lt1"/>
              </a:solidFill>
            </a:endParaRPr>
          </a:p>
        </p:txBody>
      </p:sp>
      <p:pic>
        <p:nvPicPr>
          <p:cNvPr id="238" name="Google Shape;238;p29"/>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239" name="Google Shape;239;p29"/>
          <p:cNvPicPr preferRelativeResize="0"/>
          <p:nvPr/>
        </p:nvPicPr>
        <p:blipFill rotWithShape="1">
          <a:blip r:embed="rId4">
            <a:alphaModFix/>
          </a:blip>
          <a:srcRect t="11785"/>
          <a:stretch/>
        </p:blipFill>
        <p:spPr>
          <a:xfrm>
            <a:off x="247200" y="1197325"/>
            <a:ext cx="7173625" cy="32827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0"/>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060" b="1">
                <a:solidFill>
                  <a:schemeClr val="lt1"/>
                </a:solidFill>
              </a:rPr>
              <a:t>Academic Partners </a:t>
            </a:r>
            <a:endParaRPr sz="2060" b="1">
              <a:solidFill>
                <a:schemeClr val="lt1"/>
              </a:solidFill>
            </a:endParaRPr>
          </a:p>
        </p:txBody>
      </p:sp>
      <p:pic>
        <p:nvPicPr>
          <p:cNvPr id="245" name="Google Shape;245;p30"/>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246" name="Google Shape;246;p30"/>
          <p:cNvPicPr preferRelativeResize="0"/>
          <p:nvPr/>
        </p:nvPicPr>
        <p:blipFill>
          <a:blip r:embed="rId4">
            <a:alphaModFix/>
          </a:blip>
          <a:stretch>
            <a:fillRect/>
          </a:stretch>
        </p:blipFill>
        <p:spPr>
          <a:xfrm>
            <a:off x="5083075" y="2158251"/>
            <a:ext cx="3731825" cy="2487875"/>
          </a:xfrm>
          <a:prstGeom prst="rect">
            <a:avLst/>
          </a:prstGeom>
          <a:noFill/>
          <a:ln>
            <a:noFill/>
          </a:ln>
        </p:spPr>
      </p:pic>
      <p:pic>
        <p:nvPicPr>
          <p:cNvPr id="247" name="Google Shape;247;p30"/>
          <p:cNvPicPr preferRelativeResize="0"/>
          <p:nvPr/>
        </p:nvPicPr>
        <p:blipFill>
          <a:blip r:embed="rId5">
            <a:alphaModFix/>
          </a:blip>
          <a:stretch>
            <a:fillRect/>
          </a:stretch>
        </p:blipFill>
        <p:spPr>
          <a:xfrm>
            <a:off x="415825" y="2069550"/>
            <a:ext cx="3731824" cy="2487883"/>
          </a:xfrm>
          <a:prstGeom prst="rect">
            <a:avLst/>
          </a:prstGeom>
          <a:noFill/>
          <a:ln>
            <a:noFill/>
          </a:ln>
        </p:spPr>
      </p:pic>
      <p:sp>
        <p:nvSpPr>
          <p:cNvPr id="248" name="Google Shape;248;p30"/>
          <p:cNvSpPr txBox="1"/>
          <p:nvPr/>
        </p:nvSpPr>
        <p:spPr>
          <a:xfrm>
            <a:off x="1773600" y="1294750"/>
            <a:ext cx="5108100" cy="769500"/>
          </a:xfrm>
          <a:prstGeom prst="rect">
            <a:avLst/>
          </a:prstGeom>
          <a:noFill/>
          <a:ln>
            <a:noFill/>
          </a:ln>
        </p:spPr>
        <p:txBody>
          <a:bodyPr spcFirstLastPara="1" wrap="square" lIns="91425" tIns="91425" rIns="91425" bIns="91425" anchor="t" anchorCtr="0">
            <a:spAutoFit/>
          </a:bodyPr>
          <a:lstStyle/>
          <a:p>
            <a:pPr marL="457200" lvl="0" indent="-349250" algn="l" rtl="0">
              <a:spcBef>
                <a:spcPts val="0"/>
              </a:spcBef>
              <a:spcAft>
                <a:spcPts val="0"/>
              </a:spcAft>
              <a:buSzPts val="1900"/>
              <a:buChar char="●"/>
            </a:pPr>
            <a:r>
              <a:rPr lang="en" sz="1900" b="1"/>
              <a:t>Course delivered in Singapore </a:t>
            </a:r>
            <a:endParaRPr sz="1900" b="1"/>
          </a:p>
          <a:p>
            <a:pPr marL="457200" lvl="0" indent="0" algn="l" rtl="0">
              <a:spcBef>
                <a:spcPts val="0"/>
              </a:spcBef>
              <a:spcAft>
                <a:spcPts val="0"/>
              </a:spcAft>
              <a:buNone/>
            </a:pPr>
            <a:endParaRPr sz="1900" b="1">
              <a:solidFill>
                <a:srgbClr val="0B5394"/>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1"/>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060" b="1">
                <a:solidFill>
                  <a:schemeClr val="lt1"/>
                </a:solidFill>
              </a:rPr>
              <a:t>Academic Partners </a:t>
            </a:r>
            <a:endParaRPr sz="2060" b="1">
              <a:solidFill>
                <a:schemeClr val="lt1"/>
              </a:solidFill>
            </a:endParaRPr>
          </a:p>
        </p:txBody>
      </p:sp>
      <p:pic>
        <p:nvPicPr>
          <p:cNvPr id="254" name="Google Shape;254;p31"/>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255" name="Google Shape;255;p31"/>
          <p:cNvPicPr preferRelativeResize="0"/>
          <p:nvPr/>
        </p:nvPicPr>
        <p:blipFill>
          <a:blip r:embed="rId4">
            <a:alphaModFix/>
          </a:blip>
          <a:stretch>
            <a:fillRect/>
          </a:stretch>
        </p:blipFill>
        <p:spPr>
          <a:xfrm>
            <a:off x="6635900" y="1003625"/>
            <a:ext cx="1933200" cy="1288796"/>
          </a:xfrm>
          <a:prstGeom prst="rect">
            <a:avLst/>
          </a:prstGeom>
          <a:noFill/>
          <a:ln>
            <a:noFill/>
          </a:ln>
        </p:spPr>
      </p:pic>
      <p:pic>
        <p:nvPicPr>
          <p:cNvPr id="256" name="Google Shape;256;p31"/>
          <p:cNvPicPr preferRelativeResize="0"/>
          <p:nvPr/>
        </p:nvPicPr>
        <p:blipFill>
          <a:blip r:embed="rId5">
            <a:alphaModFix/>
          </a:blip>
          <a:stretch>
            <a:fillRect/>
          </a:stretch>
        </p:blipFill>
        <p:spPr>
          <a:xfrm>
            <a:off x="247188" y="1497475"/>
            <a:ext cx="2066250" cy="1377500"/>
          </a:xfrm>
          <a:prstGeom prst="rect">
            <a:avLst/>
          </a:prstGeom>
          <a:noFill/>
          <a:ln>
            <a:noFill/>
          </a:ln>
        </p:spPr>
      </p:pic>
      <p:sp>
        <p:nvSpPr>
          <p:cNvPr id="257" name="Google Shape;257;p31"/>
          <p:cNvSpPr txBox="1"/>
          <p:nvPr/>
        </p:nvSpPr>
        <p:spPr>
          <a:xfrm>
            <a:off x="1486575" y="786988"/>
            <a:ext cx="5108100" cy="692700"/>
          </a:xfrm>
          <a:prstGeom prst="rect">
            <a:avLst/>
          </a:prstGeom>
          <a:noFill/>
          <a:ln>
            <a:noFill/>
          </a:ln>
        </p:spPr>
        <p:txBody>
          <a:bodyPr spcFirstLastPara="1" wrap="square" lIns="91425" tIns="91425" rIns="91425" bIns="91425" anchor="t" anchorCtr="0">
            <a:spAutoFit/>
          </a:bodyPr>
          <a:lstStyle/>
          <a:p>
            <a:pPr marL="457200" lvl="0" indent="-349250" algn="l" rtl="0">
              <a:spcBef>
                <a:spcPts val="0"/>
              </a:spcBef>
              <a:spcAft>
                <a:spcPts val="0"/>
              </a:spcAft>
              <a:buSzPts val="1900"/>
              <a:buChar char="●"/>
            </a:pPr>
            <a:r>
              <a:rPr lang="en" sz="1900" b="1"/>
              <a:t>Course delivered in overseas</a:t>
            </a:r>
            <a:endParaRPr sz="1900" b="1"/>
          </a:p>
          <a:p>
            <a:pPr marL="457200" lvl="0" indent="0" algn="l" rtl="0">
              <a:spcBef>
                <a:spcPts val="0"/>
              </a:spcBef>
              <a:spcAft>
                <a:spcPts val="0"/>
              </a:spcAft>
              <a:buNone/>
            </a:pPr>
            <a:r>
              <a:rPr lang="en" b="1">
                <a:solidFill>
                  <a:srgbClr val="0B5394"/>
                </a:solidFill>
              </a:rPr>
              <a:t>(UK, USA,Switzerland, Australia, etc)</a:t>
            </a:r>
            <a:endParaRPr b="1">
              <a:solidFill>
                <a:srgbClr val="0B5394"/>
              </a:solidFill>
            </a:endParaRPr>
          </a:p>
        </p:txBody>
      </p:sp>
      <p:pic>
        <p:nvPicPr>
          <p:cNvPr id="258" name="Google Shape;258;p31"/>
          <p:cNvPicPr preferRelativeResize="0"/>
          <p:nvPr/>
        </p:nvPicPr>
        <p:blipFill>
          <a:blip r:embed="rId6">
            <a:alphaModFix/>
          </a:blip>
          <a:stretch>
            <a:fillRect/>
          </a:stretch>
        </p:blipFill>
        <p:spPr>
          <a:xfrm>
            <a:off x="420863" y="3121350"/>
            <a:ext cx="1807875" cy="1807875"/>
          </a:xfrm>
          <a:prstGeom prst="rect">
            <a:avLst/>
          </a:prstGeom>
          <a:noFill/>
          <a:ln>
            <a:noFill/>
          </a:ln>
        </p:spPr>
      </p:pic>
      <p:pic>
        <p:nvPicPr>
          <p:cNvPr id="259" name="Google Shape;259;p31"/>
          <p:cNvPicPr preferRelativeResize="0"/>
          <p:nvPr/>
        </p:nvPicPr>
        <p:blipFill rotWithShape="1">
          <a:blip r:embed="rId7">
            <a:alphaModFix/>
          </a:blip>
          <a:srcRect/>
          <a:stretch/>
        </p:blipFill>
        <p:spPr>
          <a:xfrm>
            <a:off x="2313450" y="2874975"/>
            <a:ext cx="2702799" cy="787000"/>
          </a:xfrm>
          <a:prstGeom prst="rect">
            <a:avLst/>
          </a:prstGeom>
          <a:noFill/>
          <a:ln>
            <a:noFill/>
          </a:ln>
        </p:spPr>
      </p:pic>
      <p:pic>
        <p:nvPicPr>
          <p:cNvPr id="260" name="Google Shape;260;p31"/>
          <p:cNvPicPr preferRelativeResize="0"/>
          <p:nvPr/>
        </p:nvPicPr>
        <p:blipFill>
          <a:blip r:embed="rId8">
            <a:alphaModFix/>
          </a:blip>
          <a:stretch>
            <a:fillRect/>
          </a:stretch>
        </p:blipFill>
        <p:spPr>
          <a:xfrm>
            <a:off x="2609850" y="1459626"/>
            <a:ext cx="2349489" cy="1288800"/>
          </a:xfrm>
          <a:prstGeom prst="rect">
            <a:avLst/>
          </a:prstGeom>
          <a:noFill/>
          <a:ln>
            <a:noFill/>
          </a:ln>
        </p:spPr>
      </p:pic>
      <p:pic>
        <p:nvPicPr>
          <p:cNvPr id="261" name="Google Shape;261;p31"/>
          <p:cNvPicPr preferRelativeResize="0"/>
          <p:nvPr/>
        </p:nvPicPr>
        <p:blipFill>
          <a:blip r:embed="rId9">
            <a:alphaModFix/>
          </a:blip>
          <a:stretch>
            <a:fillRect/>
          </a:stretch>
        </p:blipFill>
        <p:spPr>
          <a:xfrm>
            <a:off x="5672300" y="2292425"/>
            <a:ext cx="2896800" cy="1344943"/>
          </a:xfrm>
          <a:prstGeom prst="rect">
            <a:avLst/>
          </a:prstGeom>
          <a:noFill/>
          <a:ln>
            <a:noFill/>
          </a:ln>
        </p:spPr>
      </p:pic>
      <p:pic>
        <p:nvPicPr>
          <p:cNvPr id="262" name="Google Shape;262;p31"/>
          <p:cNvPicPr preferRelativeResize="0"/>
          <p:nvPr/>
        </p:nvPicPr>
        <p:blipFill>
          <a:blip r:embed="rId10">
            <a:alphaModFix/>
          </a:blip>
          <a:stretch>
            <a:fillRect/>
          </a:stretch>
        </p:blipFill>
        <p:spPr>
          <a:xfrm>
            <a:off x="5672300" y="3810474"/>
            <a:ext cx="3112250" cy="1204401"/>
          </a:xfrm>
          <a:prstGeom prst="rect">
            <a:avLst/>
          </a:prstGeom>
          <a:noFill/>
          <a:ln>
            <a:noFill/>
          </a:ln>
        </p:spPr>
      </p:pic>
      <p:pic>
        <p:nvPicPr>
          <p:cNvPr id="263" name="Google Shape;263;p31"/>
          <p:cNvPicPr preferRelativeResize="0"/>
          <p:nvPr/>
        </p:nvPicPr>
        <p:blipFill>
          <a:blip r:embed="rId11">
            <a:alphaModFix/>
          </a:blip>
          <a:stretch>
            <a:fillRect/>
          </a:stretch>
        </p:blipFill>
        <p:spPr>
          <a:xfrm>
            <a:off x="2357950" y="3726075"/>
            <a:ext cx="3175125" cy="12888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2"/>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060" b="1">
                <a:solidFill>
                  <a:schemeClr val="lt1"/>
                </a:solidFill>
              </a:rPr>
              <a:t>TMC ACADEMY - FACULTY</a:t>
            </a:r>
            <a:endParaRPr sz="2060" b="1">
              <a:solidFill>
                <a:schemeClr val="lt1"/>
              </a:solidFill>
            </a:endParaRPr>
          </a:p>
        </p:txBody>
      </p:sp>
      <p:pic>
        <p:nvPicPr>
          <p:cNvPr id="269" name="Google Shape;269;p32"/>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270" name="Google Shape;270;p32"/>
          <p:cNvPicPr preferRelativeResize="0"/>
          <p:nvPr/>
        </p:nvPicPr>
        <p:blipFill>
          <a:blip r:embed="rId4">
            <a:alphaModFix/>
          </a:blip>
          <a:stretch>
            <a:fillRect/>
          </a:stretch>
        </p:blipFill>
        <p:spPr>
          <a:xfrm>
            <a:off x="410050" y="887800"/>
            <a:ext cx="7239574" cy="4064625"/>
          </a:xfrm>
          <a:prstGeom prst="rect">
            <a:avLst/>
          </a:prstGeom>
          <a:noFill/>
          <a:ln>
            <a:noFill/>
          </a:ln>
        </p:spPr>
      </p:pic>
      <p:pic>
        <p:nvPicPr>
          <p:cNvPr id="271" name="Google Shape;271;p32"/>
          <p:cNvPicPr preferRelativeResize="0"/>
          <p:nvPr/>
        </p:nvPicPr>
        <p:blipFill>
          <a:blip r:embed="rId5">
            <a:alphaModFix/>
          </a:blip>
          <a:stretch>
            <a:fillRect/>
          </a:stretch>
        </p:blipFill>
        <p:spPr>
          <a:xfrm>
            <a:off x="3271850" y="2916200"/>
            <a:ext cx="1075101" cy="819875"/>
          </a:xfrm>
          <a:prstGeom prst="rect">
            <a:avLst/>
          </a:prstGeom>
          <a:noFill/>
          <a:ln>
            <a:noFill/>
          </a:ln>
        </p:spPr>
      </p:pic>
      <p:sp>
        <p:nvSpPr>
          <p:cNvPr id="272" name="Google Shape;272;p32"/>
          <p:cNvSpPr/>
          <p:nvPr/>
        </p:nvSpPr>
        <p:spPr>
          <a:xfrm>
            <a:off x="7216475" y="1641400"/>
            <a:ext cx="1450500" cy="643800"/>
          </a:xfrm>
          <a:prstGeom prst="rect">
            <a:avLst/>
          </a:prstGeom>
          <a:solidFill>
            <a:schemeClr val="lt1"/>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FF0000"/>
                </a:solidFill>
              </a:rPr>
              <a:t>New Faculty: Engineering</a:t>
            </a:r>
            <a:endParaRPr b="1">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3"/>
          <p:cNvSpPr txBox="1">
            <a:spLocks noGrp="1"/>
          </p:cNvSpPr>
          <p:nvPr>
            <p:ph type="title"/>
          </p:nvPr>
        </p:nvSpPr>
        <p:spPr>
          <a:xfrm>
            <a:off x="247200" y="201375"/>
            <a:ext cx="8520600" cy="7869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a:solidFill>
                  <a:schemeClr val="lt1"/>
                </a:solidFill>
              </a:rPr>
              <a:t>Intake and Entry Requirement </a:t>
            </a:r>
            <a:endParaRPr sz="2100" b="1">
              <a:solidFill>
                <a:schemeClr val="lt1"/>
              </a:solidFill>
            </a:endParaRPr>
          </a:p>
          <a:p>
            <a:pPr marL="0" lvl="0" indent="0" algn="l" rtl="0">
              <a:lnSpc>
                <a:spcPct val="115000"/>
              </a:lnSpc>
              <a:spcBef>
                <a:spcPts val="0"/>
              </a:spcBef>
              <a:spcAft>
                <a:spcPts val="0"/>
              </a:spcAft>
              <a:buClr>
                <a:schemeClr val="dk1"/>
              </a:buClr>
              <a:buSzPts val="1100"/>
              <a:buFont typeface="Arial"/>
              <a:buNone/>
            </a:pPr>
            <a:endParaRPr sz="2100" b="1">
              <a:solidFill>
                <a:schemeClr val="lt1"/>
              </a:solidFill>
            </a:endParaRPr>
          </a:p>
          <a:p>
            <a:pPr marL="0" lvl="0" indent="0" algn="l" rtl="0">
              <a:spcBef>
                <a:spcPts val="0"/>
              </a:spcBef>
              <a:spcAft>
                <a:spcPts val="0"/>
              </a:spcAft>
              <a:buSzPts val="990"/>
              <a:buNone/>
            </a:pPr>
            <a:endParaRPr sz="2060" b="1">
              <a:solidFill>
                <a:schemeClr val="lt1"/>
              </a:solidFill>
            </a:endParaRPr>
          </a:p>
        </p:txBody>
      </p:sp>
      <p:pic>
        <p:nvPicPr>
          <p:cNvPr id="278" name="Google Shape;278;p33"/>
          <p:cNvPicPr preferRelativeResize="0"/>
          <p:nvPr/>
        </p:nvPicPr>
        <p:blipFill>
          <a:blip r:embed="rId3">
            <a:alphaModFix/>
          </a:blip>
          <a:stretch>
            <a:fillRect/>
          </a:stretch>
        </p:blipFill>
        <p:spPr>
          <a:xfrm>
            <a:off x="7420825" y="201327"/>
            <a:ext cx="1346978" cy="787000"/>
          </a:xfrm>
          <a:prstGeom prst="rect">
            <a:avLst/>
          </a:prstGeom>
          <a:noFill/>
          <a:ln>
            <a:noFill/>
          </a:ln>
        </p:spPr>
      </p:pic>
      <p:sp>
        <p:nvSpPr>
          <p:cNvPr id="279" name="Google Shape;279;p33"/>
          <p:cNvSpPr txBox="1"/>
          <p:nvPr/>
        </p:nvSpPr>
        <p:spPr>
          <a:xfrm>
            <a:off x="5094000" y="1010200"/>
            <a:ext cx="3643500" cy="3570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u="sng">
                <a:solidFill>
                  <a:srgbClr val="B00004"/>
                </a:solidFill>
              </a:rPr>
              <a:t>Intake Monthly (except Psychology)</a:t>
            </a:r>
            <a:endParaRPr sz="1600" b="1" u="sng">
              <a:solidFill>
                <a:srgbClr val="B00004"/>
              </a:solidFill>
            </a:endParaRPr>
          </a:p>
          <a:p>
            <a:pPr marL="0" lvl="0" indent="0" algn="l" rtl="0">
              <a:spcBef>
                <a:spcPts val="0"/>
              </a:spcBef>
              <a:spcAft>
                <a:spcPts val="0"/>
              </a:spcAft>
              <a:buNone/>
            </a:pPr>
            <a:endParaRPr sz="1300" b="1">
              <a:solidFill>
                <a:srgbClr val="B00004"/>
              </a:solidFill>
            </a:endParaRPr>
          </a:p>
          <a:p>
            <a:pPr marL="0" lvl="0" indent="0" algn="l" rtl="0">
              <a:spcBef>
                <a:spcPts val="0"/>
              </a:spcBef>
              <a:spcAft>
                <a:spcPts val="0"/>
              </a:spcAft>
              <a:buNone/>
            </a:pPr>
            <a:endParaRPr sz="1300" b="1">
              <a:solidFill>
                <a:srgbClr val="B00004"/>
              </a:solidFill>
            </a:endParaRPr>
          </a:p>
          <a:p>
            <a:pPr marL="457200" lvl="0" indent="-342900" algn="l" rtl="0">
              <a:spcBef>
                <a:spcPts val="0"/>
              </a:spcBef>
              <a:spcAft>
                <a:spcPts val="0"/>
              </a:spcAft>
              <a:buSzPts val="1800"/>
              <a:buChar char="❏"/>
            </a:pPr>
            <a:r>
              <a:rPr lang="en" sz="1800" b="1"/>
              <a:t> </a:t>
            </a:r>
            <a:r>
              <a:rPr lang="en" sz="1600" b="1"/>
              <a:t>January </a:t>
            </a:r>
            <a:r>
              <a:rPr lang="en" sz="1600">
                <a:solidFill>
                  <a:srgbClr val="0B5394"/>
                </a:solidFill>
              </a:rPr>
              <a:t>		</a:t>
            </a:r>
            <a:endParaRPr sz="1600">
              <a:solidFill>
                <a:srgbClr val="0B5394"/>
              </a:solidFill>
            </a:endParaRPr>
          </a:p>
          <a:p>
            <a:pPr marL="457200" lvl="0" indent="-330200" algn="l" rtl="0">
              <a:spcBef>
                <a:spcPts val="0"/>
              </a:spcBef>
              <a:spcAft>
                <a:spcPts val="0"/>
              </a:spcAft>
              <a:buSzPts val="1600"/>
              <a:buChar char="❏"/>
            </a:pPr>
            <a:r>
              <a:rPr lang="en" sz="1600" b="1"/>
              <a:t> February </a:t>
            </a:r>
            <a:r>
              <a:rPr lang="en" sz="1600">
                <a:solidFill>
                  <a:srgbClr val="0B5394"/>
                </a:solidFill>
              </a:rPr>
              <a:t>	</a:t>
            </a:r>
            <a:endParaRPr sz="1600">
              <a:solidFill>
                <a:srgbClr val="0B5394"/>
              </a:solidFill>
            </a:endParaRPr>
          </a:p>
          <a:p>
            <a:pPr marL="457200" lvl="0" indent="-330200" algn="l" rtl="0">
              <a:spcBef>
                <a:spcPts val="0"/>
              </a:spcBef>
              <a:spcAft>
                <a:spcPts val="0"/>
              </a:spcAft>
              <a:buSzPts val="1600"/>
              <a:buChar char="❏"/>
            </a:pPr>
            <a:r>
              <a:rPr lang="en" sz="1600" b="1"/>
              <a:t> March </a:t>
            </a:r>
            <a:r>
              <a:rPr lang="en" sz="1600">
                <a:solidFill>
                  <a:srgbClr val="0B5394"/>
                </a:solidFill>
              </a:rPr>
              <a:t>		</a:t>
            </a:r>
            <a:endParaRPr sz="1600">
              <a:solidFill>
                <a:srgbClr val="0B5394"/>
              </a:solidFill>
            </a:endParaRPr>
          </a:p>
          <a:p>
            <a:pPr marL="457200" lvl="0" indent="-330200" algn="l" rtl="0">
              <a:spcBef>
                <a:spcPts val="0"/>
              </a:spcBef>
              <a:spcAft>
                <a:spcPts val="0"/>
              </a:spcAft>
              <a:buSzPts val="1600"/>
              <a:buChar char="❏"/>
            </a:pPr>
            <a:r>
              <a:rPr lang="en" sz="1600" b="1"/>
              <a:t> April  </a:t>
            </a:r>
            <a:r>
              <a:rPr lang="en" sz="1600">
                <a:solidFill>
                  <a:srgbClr val="0B5394"/>
                </a:solidFill>
              </a:rPr>
              <a:t>		</a:t>
            </a:r>
            <a:endParaRPr sz="1600">
              <a:solidFill>
                <a:srgbClr val="0B5394"/>
              </a:solidFill>
            </a:endParaRPr>
          </a:p>
          <a:p>
            <a:pPr marL="457200" lvl="0" indent="-330200" algn="l" rtl="0">
              <a:spcBef>
                <a:spcPts val="0"/>
              </a:spcBef>
              <a:spcAft>
                <a:spcPts val="0"/>
              </a:spcAft>
              <a:buSzPts val="1600"/>
              <a:buChar char="❏"/>
            </a:pPr>
            <a:r>
              <a:rPr lang="en" sz="1600" b="1"/>
              <a:t> May</a:t>
            </a:r>
            <a:r>
              <a:rPr lang="en" sz="1600" b="1">
                <a:solidFill>
                  <a:srgbClr val="0B5394"/>
                </a:solidFill>
              </a:rPr>
              <a:t> </a:t>
            </a:r>
            <a:r>
              <a:rPr lang="en" sz="1600">
                <a:solidFill>
                  <a:srgbClr val="0B5394"/>
                </a:solidFill>
              </a:rPr>
              <a:t>		</a:t>
            </a:r>
            <a:endParaRPr sz="1600">
              <a:solidFill>
                <a:srgbClr val="0B5394"/>
              </a:solidFill>
            </a:endParaRPr>
          </a:p>
          <a:p>
            <a:pPr marL="457200" lvl="0" indent="-330200" algn="l" rtl="0">
              <a:spcBef>
                <a:spcPts val="0"/>
              </a:spcBef>
              <a:spcAft>
                <a:spcPts val="0"/>
              </a:spcAft>
              <a:buSzPts val="1600"/>
              <a:buChar char="❏"/>
            </a:pPr>
            <a:r>
              <a:rPr lang="en" sz="1600" b="1"/>
              <a:t> July </a:t>
            </a:r>
            <a:r>
              <a:rPr lang="en" sz="1600">
                <a:solidFill>
                  <a:srgbClr val="0B5394"/>
                </a:solidFill>
              </a:rPr>
              <a:t>		</a:t>
            </a:r>
            <a:endParaRPr sz="1600">
              <a:solidFill>
                <a:srgbClr val="0B5394"/>
              </a:solidFill>
            </a:endParaRPr>
          </a:p>
          <a:p>
            <a:pPr marL="457200" lvl="0" indent="-330200" algn="l" rtl="0">
              <a:spcBef>
                <a:spcPts val="0"/>
              </a:spcBef>
              <a:spcAft>
                <a:spcPts val="0"/>
              </a:spcAft>
              <a:buSzPts val="1600"/>
              <a:buChar char="❏"/>
            </a:pPr>
            <a:r>
              <a:rPr lang="en" sz="1600" b="1"/>
              <a:t> August </a:t>
            </a:r>
            <a:r>
              <a:rPr lang="en" sz="1600">
                <a:solidFill>
                  <a:srgbClr val="0B5394"/>
                </a:solidFill>
              </a:rPr>
              <a:t>		</a:t>
            </a:r>
            <a:endParaRPr sz="1600" b="1"/>
          </a:p>
          <a:p>
            <a:pPr marL="457200" lvl="0" indent="-330200" algn="l" rtl="0">
              <a:spcBef>
                <a:spcPts val="0"/>
              </a:spcBef>
              <a:spcAft>
                <a:spcPts val="0"/>
              </a:spcAft>
              <a:buSzPts val="1600"/>
              <a:buChar char="❏"/>
            </a:pPr>
            <a:r>
              <a:rPr lang="en" sz="1600" b="1"/>
              <a:t> September </a:t>
            </a:r>
            <a:r>
              <a:rPr lang="en" sz="1600">
                <a:solidFill>
                  <a:srgbClr val="0B5394"/>
                </a:solidFill>
              </a:rPr>
              <a:t>	</a:t>
            </a:r>
            <a:endParaRPr sz="1600" b="1"/>
          </a:p>
          <a:p>
            <a:pPr marL="457200" lvl="0" indent="-330200" algn="l" rtl="0">
              <a:spcBef>
                <a:spcPts val="0"/>
              </a:spcBef>
              <a:spcAft>
                <a:spcPts val="0"/>
              </a:spcAft>
              <a:buSzPts val="1600"/>
              <a:buChar char="❏"/>
            </a:pPr>
            <a:r>
              <a:rPr lang="en" sz="1600" b="1"/>
              <a:t> October </a:t>
            </a:r>
            <a:r>
              <a:rPr lang="en" sz="1600">
                <a:solidFill>
                  <a:srgbClr val="0B5394"/>
                </a:solidFill>
              </a:rPr>
              <a:t>		</a:t>
            </a:r>
            <a:endParaRPr sz="1600" b="1"/>
          </a:p>
          <a:p>
            <a:pPr marL="457200" lvl="0" indent="-330200" algn="l" rtl="0">
              <a:spcBef>
                <a:spcPts val="0"/>
              </a:spcBef>
              <a:spcAft>
                <a:spcPts val="0"/>
              </a:spcAft>
              <a:buSzPts val="1600"/>
              <a:buChar char="❏"/>
            </a:pPr>
            <a:r>
              <a:rPr lang="en" sz="1600" b="1"/>
              <a:t> November </a:t>
            </a:r>
            <a:r>
              <a:rPr lang="en" sz="1600">
                <a:solidFill>
                  <a:srgbClr val="0B5394"/>
                </a:solidFill>
              </a:rPr>
              <a:t>	</a:t>
            </a:r>
            <a:endParaRPr sz="1600" b="1"/>
          </a:p>
          <a:p>
            <a:pPr marL="457200" lvl="0" indent="-330200" algn="l" rtl="0">
              <a:spcBef>
                <a:spcPts val="0"/>
              </a:spcBef>
              <a:spcAft>
                <a:spcPts val="0"/>
              </a:spcAft>
              <a:buSzPts val="1600"/>
              <a:buChar char="❏"/>
            </a:pPr>
            <a:r>
              <a:rPr lang="en" sz="1600" b="1"/>
              <a:t> December </a:t>
            </a:r>
            <a:r>
              <a:rPr lang="en" sz="1600">
                <a:solidFill>
                  <a:srgbClr val="0B5394"/>
                </a:solidFill>
              </a:rPr>
              <a:t>	</a:t>
            </a:r>
            <a:endParaRPr sz="1600" b="1"/>
          </a:p>
        </p:txBody>
      </p:sp>
      <p:sp>
        <p:nvSpPr>
          <p:cNvPr id="280" name="Google Shape;280;p33"/>
          <p:cNvSpPr/>
          <p:nvPr/>
        </p:nvSpPr>
        <p:spPr>
          <a:xfrm>
            <a:off x="318375" y="1059725"/>
            <a:ext cx="4725900" cy="3857400"/>
          </a:xfrm>
          <a:prstGeom prst="roundRect">
            <a:avLst>
              <a:gd name="adj" fmla="val 16667"/>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0" bIns="91425" anchor="ctr" anchorCtr="0">
            <a:noAutofit/>
          </a:bodyPr>
          <a:lstStyle/>
          <a:p>
            <a:pPr marL="0" lvl="0" indent="0" algn="l" rtl="0">
              <a:spcBef>
                <a:spcPts val="0"/>
              </a:spcBef>
              <a:spcAft>
                <a:spcPts val="0"/>
              </a:spcAft>
              <a:buNone/>
            </a:pPr>
            <a:endParaRPr b="1"/>
          </a:p>
          <a:p>
            <a:pPr marL="0" lvl="0" indent="0" algn="l" rtl="0">
              <a:spcBef>
                <a:spcPts val="0"/>
              </a:spcBef>
              <a:spcAft>
                <a:spcPts val="0"/>
              </a:spcAft>
              <a:buNone/>
            </a:pPr>
            <a:r>
              <a:rPr lang="en" sz="1600" b="1"/>
              <a:t>⇒ </a:t>
            </a:r>
            <a:r>
              <a:rPr lang="en" sz="1600" b="1" u="sng"/>
              <a:t>Diploma / Foundation Diploma</a:t>
            </a:r>
            <a:endParaRPr sz="1600" b="1" u="sng"/>
          </a:p>
          <a:p>
            <a:pPr marL="457200" lvl="0" indent="457200" algn="l" rtl="0">
              <a:spcBef>
                <a:spcPts val="0"/>
              </a:spcBef>
              <a:spcAft>
                <a:spcPts val="0"/>
              </a:spcAft>
              <a:buNone/>
            </a:pPr>
            <a:endParaRPr sz="1600" b="1" u="sng">
              <a:solidFill>
                <a:srgbClr val="0B5394"/>
              </a:solidFill>
            </a:endParaRPr>
          </a:p>
          <a:p>
            <a:pPr marL="0" lvl="0" indent="0" algn="l" rtl="0">
              <a:spcBef>
                <a:spcPts val="0"/>
              </a:spcBef>
              <a:spcAft>
                <a:spcPts val="0"/>
              </a:spcAft>
              <a:buNone/>
            </a:pPr>
            <a:endParaRPr sz="1300" b="1" u="sng"/>
          </a:p>
          <a:p>
            <a:pPr marL="228600" lvl="0" indent="-311150" algn="l" rtl="0">
              <a:spcBef>
                <a:spcPts val="0"/>
              </a:spcBef>
              <a:spcAft>
                <a:spcPts val="0"/>
              </a:spcAft>
              <a:buClr>
                <a:srgbClr val="B00004"/>
              </a:buClr>
              <a:buSzPts val="1300"/>
              <a:buChar char="●"/>
            </a:pPr>
            <a:r>
              <a:rPr lang="en" sz="1300" b="1">
                <a:solidFill>
                  <a:srgbClr val="B00004"/>
                </a:solidFill>
              </a:rPr>
              <a:t>Completed Secondary Education or Year 9 </a:t>
            </a:r>
            <a:endParaRPr sz="1300" b="1">
              <a:solidFill>
                <a:srgbClr val="B00004"/>
              </a:solidFill>
            </a:endParaRPr>
          </a:p>
          <a:p>
            <a:pPr marL="228600" lvl="0" indent="-311150" algn="l" rtl="0">
              <a:spcBef>
                <a:spcPts val="0"/>
              </a:spcBef>
              <a:spcAft>
                <a:spcPts val="0"/>
              </a:spcAft>
              <a:buClr>
                <a:srgbClr val="B00004"/>
              </a:buClr>
              <a:buSzPts val="1300"/>
              <a:buChar char="●"/>
            </a:pPr>
            <a:r>
              <a:rPr lang="en" sz="1300" b="1">
                <a:solidFill>
                  <a:srgbClr val="B00004"/>
                </a:solidFill>
              </a:rPr>
              <a:t>IELTS 5.5 or pass TMC Placement Test</a:t>
            </a:r>
            <a:endParaRPr sz="1300" b="1">
              <a:solidFill>
                <a:srgbClr val="B00004"/>
              </a:solidFill>
            </a:endParaRPr>
          </a:p>
          <a:p>
            <a:pPr marL="228600" marR="0" lvl="0" indent="-311150" algn="l" rtl="0">
              <a:spcBef>
                <a:spcPts val="0"/>
              </a:spcBef>
              <a:spcAft>
                <a:spcPts val="0"/>
              </a:spcAft>
              <a:buClr>
                <a:srgbClr val="B00004"/>
              </a:buClr>
              <a:buSzPts val="1300"/>
              <a:buChar char="●"/>
            </a:pPr>
            <a:r>
              <a:rPr lang="en" sz="1300" b="1">
                <a:solidFill>
                  <a:srgbClr val="B00004"/>
                </a:solidFill>
              </a:rPr>
              <a:t>Completed TMC Upper Intermediate A Level</a:t>
            </a:r>
            <a:endParaRPr sz="1300" b="1">
              <a:solidFill>
                <a:srgbClr val="B00004"/>
              </a:solidFill>
            </a:endParaRPr>
          </a:p>
          <a:p>
            <a:pPr marL="457200" marR="0" lvl="0" indent="0" algn="l" rtl="0">
              <a:spcBef>
                <a:spcPts val="0"/>
              </a:spcBef>
              <a:spcAft>
                <a:spcPts val="0"/>
              </a:spcAft>
              <a:buNone/>
            </a:pPr>
            <a:r>
              <a:rPr lang="en">
                <a:solidFill>
                  <a:schemeClr val="dk1"/>
                </a:solidFill>
              </a:rPr>
              <a:t> </a:t>
            </a:r>
            <a:endParaRPr>
              <a:solidFill>
                <a:schemeClr val="dk1"/>
              </a:solidFill>
            </a:endParaRPr>
          </a:p>
          <a:p>
            <a:pPr marL="0" lvl="0" indent="0" algn="l" rtl="0">
              <a:spcBef>
                <a:spcPts val="0"/>
              </a:spcBef>
              <a:spcAft>
                <a:spcPts val="0"/>
              </a:spcAft>
              <a:buNone/>
            </a:pPr>
            <a:r>
              <a:rPr lang="en" sz="1600" b="1">
                <a:solidFill>
                  <a:schemeClr val="dk1"/>
                </a:solidFill>
              </a:rPr>
              <a:t> ⇒ </a:t>
            </a:r>
            <a:r>
              <a:rPr lang="en" sz="1600" b="1" u="sng">
                <a:solidFill>
                  <a:schemeClr val="dk1"/>
                </a:solidFill>
              </a:rPr>
              <a:t>Higher Diploma</a:t>
            </a:r>
            <a:endParaRPr sz="1600" b="1" u="sng">
              <a:solidFill>
                <a:schemeClr val="dk1"/>
              </a:solidFill>
            </a:endParaRPr>
          </a:p>
          <a:p>
            <a:pPr marL="0" lvl="0" indent="0" algn="l" rtl="0">
              <a:spcBef>
                <a:spcPts val="0"/>
              </a:spcBef>
              <a:spcAft>
                <a:spcPts val="0"/>
              </a:spcAft>
              <a:buNone/>
            </a:pPr>
            <a:endParaRPr b="1" u="sng">
              <a:solidFill>
                <a:schemeClr val="dk1"/>
              </a:solidFill>
            </a:endParaRPr>
          </a:p>
          <a:p>
            <a:pPr marL="228600" lvl="0" indent="-311150" algn="l" rtl="0">
              <a:spcBef>
                <a:spcPts val="0"/>
              </a:spcBef>
              <a:spcAft>
                <a:spcPts val="0"/>
              </a:spcAft>
              <a:buClr>
                <a:srgbClr val="B00004"/>
              </a:buClr>
              <a:buSzPts val="1300"/>
              <a:buChar char="●"/>
            </a:pPr>
            <a:r>
              <a:rPr lang="en" sz="1300" b="1">
                <a:solidFill>
                  <a:srgbClr val="B00004"/>
                </a:solidFill>
              </a:rPr>
              <a:t>Completed High School or Year 12 </a:t>
            </a:r>
            <a:endParaRPr sz="1300" b="1">
              <a:solidFill>
                <a:srgbClr val="B00004"/>
              </a:solidFill>
            </a:endParaRPr>
          </a:p>
          <a:p>
            <a:pPr marL="228600" lvl="0" indent="-311150" algn="l" rtl="0">
              <a:spcBef>
                <a:spcPts val="0"/>
              </a:spcBef>
              <a:spcAft>
                <a:spcPts val="0"/>
              </a:spcAft>
              <a:buClr>
                <a:srgbClr val="B00004"/>
              </a:buClr>
              <a:buSzPts val="1300"/>
              <a:buChar char="●"/>
            </a:pPr>
            <a:r>
              <a:rPr lang="en" sz="1300" b="1">
                <a:solidFill>
                  <a:srgbClr val="B00004"/>
                </a:solidFill>
              </a:rPr>
              <a:t>IELTS 6.00 pass TMC Placement Test</a:t>
            </a:r>
            <a:endParaRPr sz="1300" b="1">
              <a:solidFill>
                <a:srgbClr val="B00004"/>
              </a:solidFill>
            </a:endParaRPr>
          </a:p>
          <a:p>
            <a:pPr marL="228600" lvl="0" indent="-311150" algn="l" rtl="0">
              <a:spcBef>
                <a:spcPts val="0"/>
              </a:spcBef>
              <a:spcAft>
                <a:spcPts val="0"/>
              </a:spcAft>
              <a:buClr>
                <a:srgbClr val="B00004"/>
              </a:buClr>
              <a:buSzPts val="1300"/>
              <a:buChar char="●"/>
            </a:pPr>
            <a:r>
              <a:rPr lang="en" sz="1300" b="1">
                <a:solidFill>
                  <a:srgbClr val="B00004"/>
                </a:solidFill>
              </a:rPr>
              <a:t>Completed TMC Upper Intermediate B Level</a:t>
            </a:r>
            <a:endParaRPr sz="1300" b="1">
              <a:solidFill>
                <a:srgbClr val="B00004"/>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4"/>
          <p:cNvSpPr txBox="1">
            <a:spLocks noGrp="1"/>
          </p:cNvSpPr>
          <p:nvPr>
            <p:ph type="title"/>
          </p:nvPr>
        </p:nvSpPr>
        <p:spPr>
          <a:xfrm>
            <a:off x="218900" y="52800"/>
            <a:ext cx="8520600" cy="7869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a:solidFill>
                  <a:schemeClr val="lt1"/>
                </a:solidFill>
              </a:rPr>
              <a:t>Hawthorn Certificate in English </a:t>
            </a:r>
            <a:endParaRPr sz="2100" b="1">
              <a:solidFill>
                <a:schemeClr val="lt1"/>
              </a:solidFill>
            </a:endParaRPr>
          </a:p>
          <a:p>
            <a:pPr marL="0" lvl="0" indent="0" algn="l" rtl="0">
              <a:lnSpc>
                <a:spcPct val="115000"/>
              </a:lnSpc>
              <a:spcBef>
                <a:spcPts val="0"/>
              </a:spcBef>
              <a:spcAft>
                <a:spcPts val="0"/>
              </a:spcAft>
              <a:buClr>
                <a:schemeClr val="dk1"/>
              </a:buClr>
              <a:buSzPts val="1100"/>
              <a:buFont typeface="Arial"/>
              <a:buNone/>
            </a:pPr>
            <a:endParaRPr sz="2100" b="1">
              <a:solidFill>
                <a:schemeClr val="lt1"/>
              </a:solidFill>
            </a:endParaRPr>
          </a:p>
          <a:p>
            <a:pPr marL="0" lvl="0" indent="0" algn="l" rtl="0">
              <a:spcBef>
                <a:spcPts val="0"/>
              </a:spcBef>
              <a:spcAft>
                <a:spcPts val="0"/>
              </a:spcAft>
              <a:buSzPts val="990"/>
              <a:buNone/>
            </a:pPr>
            <a:endParaRPr sz="2060" b="1">
              <a:solidFill>
                <a:schemeClr val="lt1"/>
              </a:solidFill>
            </a:endParaRPr>
          </a:p>
        </p:txBody>
      </p:sp>
      <p:pic>
        <p:nvPicPr>
          <p:cNvPr id="286" name="Google Shape;286;p34"/>
          <p:cNvPicPr preferRelativeResize="0"/>
          <p:nvPr/>
        </p:nvPicPr>
        <p:blipFill>
          <a:blip r:embed="rId3">
            <a:alphaModFix/>
          </a:blip>
          <a:stretch>
            <a:fillRect/>
          </a:stretch>
        </p:blipFill>
        <p:spPr>
          <a:xfrm>
            <a:off x="7392525" y="52752"/>
            <a:ext cx="1346978" cy="787000"/>
          </a:xfrm>
          <a:prstGeom prst="rect">
            <a:avLst/>
          </a:prstGeom>
          <a:noFill/>
          <a:ln>
            <a:noFill/>
          </a:ln>
        </p:spPr>
      </p:pic>
      <p:pic>
        <p:nvPicPr>
          <p:cNvPr id="287" name="Google Shape;287;p34"/>
          <p:cNvPicPr preferRelativeResize="0"/>
          <p:nvPr/>
        </p:nvPicPr>
        <p:blipFill>
          <a:blip r:embed="rId4">
            <a:alphaModFix/>
          </a:blip>
          <a:stretch>
            <a:fillRect/>
          </a:stretch>
        </p:blipFill>
        <p:spPr>
          <a:xfrm>
            <a:off x="551425" y="4742600"/>
            <a:ext cx="2405900" cy="400900"/>
          </a:xfrm>
          <a:prstGeom prst="rect">
            <a:avLst/>
          </a:prstGeom>
          <a:noFill/>
          <a:ln>
            <a:noFill/>
          </a:ln>
        </p:spPr>
      </p:pic>
      <p:pic>
        <p:nvPicPr>
          <p:cNvPr id="288" name="Google Shape;288;p34"/>
          <p:cNvPicPr preferRelativeResize="0"/>
          <p:nvPr/>
        </p:nvPicPr>
        <p:blipFill>
          <a:blip r:embed="rId5">
            <a:alphaModFix/>
          </a:blip>
          <a:stretch>
            <a:fillRect/>
          </a:stretch>
        </p:blipFill>
        <p:spPr>
          <a:xfrm>
            <a:off x="1001400" y="4310475"/>
            <a:ext cx="2663425" cy="400900"/>
          </a:xfrm>
          <a:prstGeom prst="rect">
            <a:avLst/>
          </a:prstGeom>
          <a:noFill/>
          <a:ln>
            <a:noFill/>
          </a:ln>
        </p:spPr>
      </p:pic>
      <p:pic>
        <p:nvPicPr>
          <p:cNvPr id="289" name="Google Shape;289;p34"/>
          <p:cNvPicPr preferRelativeResize="0"/>
          <p:nvPr/>
        </p:nvPicPr>
        <p:blipFill>
          <a:blip r:embed="rId6">
            <a:alphaModFix/>
          </a:blip>
          <a:stretch>
            <a:fillRect/>
          </a:stretch>
        </p:blipFill>
        <p:spPr>
          <a:xfrm>
            <a:off x="1408500" y="3878360"/>
            <a:ext cx="2695100" cy="400900"/>
          </a:xfrm>
          <a:prstGeom prst="rect">
            <a:avLst/>
          </a:prstGeom>
          <a:noFill/>
          <a:ln>
            <a:noFill/>
          </a:ln>
        </p:spPr>
      </p:pic>
      <p:pic>
        <p:nvPicPr>
          <p:cNvPr id="290" name="Google Shape;290;p34"/>
          <p:cNvPicPr preferRelativeResize="0"/>
          <p:nvPr/>
        </p:nvPicPr>
        <p:blipFill>
          <a:blip r:embed="rId7">
            <a:alphaModFix/>
          </a:blip>
          <a:stretch>
            <a:fillRect/>
          </a:stretch>
        </p:blipFill>
        <p:spPr>
          <a:xfrm>
            <a:off x="1942375" y="3330135"/>
            <a:ext cx="3056875" cy="485800"/>
          </a:xfrm>
          <a:prstGeom prst="rect">
            <a:avLst/>
          </a:prstGeom>
          <a:noFill/>
          <a:ln>
            <a:noFill/>
          </a:ln>
        </p:spPr>
      </p:pic>
      <p:pic>
        <p:nvPicPr>
          <p:cNvPr id="291" name="Google Shape;291;p34"/>
          <p:cNvPicPr preferRelativeResize="0"/>
          <p:nvPr/>
        </p:nvPicPr>
        <p:blipFill>
          <a:blip r:embed="rId8">
            <a:alphaModFix/>
          </a:blip>
          <a:stretch>
            <a:fillRect/>
          </a:stretch>
        </p:blipFill>
        <p:spPr>
          <a:xfrm>
            <a:off x="2589425" y="2761488"/>
            <a:ext cx="2663376" cy="485800"/>
          </a:xfrm>
          <a:prstGeom prst="rect">
            <a:avLst/>
          </a:prstGeom>
          <a:noFill/>
          <a:ln>
            <a:noFill/>
          </a:ln>
        </p:spPr>
      </p:pic>
      <p:pic>
        <p:nvPicPr>
          <p:cNvPr id="292" name="Google Shape;292;p34"/>
          <p:cNvPicPr preferRelativeResize="0"/>
          <p:nvPr/>
        </p:nvPicPr>
        <p:blipFill>
          <a:blip r:embed="rId9">
            <a:alphaModFix/>
          </a:blip>
          <a:stretch>
            <a:fillRect/>
          </a:stretch>
        </p:blipFill>
        <p:spPr>
          <a:xfrm>
            <a:off x="3834750" y="1771288"/>
            <a:ext cx="2434725" cy="437275"/>
          </a:xfrm>
          <a:prstGeom prst="rect">
            <a:avLst/>
          </a:prstGeom>
          <a:noFill/>
          <a:ln>
            <a:noFill/>
          </a:ln>
        </p:spPr>
      </p:pic>
      <p:pic>
        <p:nvPicPr>
          <p:cNvPr id="293" name="Google Shape;293;p34"/>
          <p:cNvPicPr preferRelativeResize="0"/>
          <p:nvPr/>
        </p:nvPicPr>
        <p:blipFill>
          <a:blip r:embed="rId10">
            <a:alphaModFix/>
          </a:blip>
          <a:stretch>
            <a:fillRect/>
          </a:stretch>
        </p:blipFill>
        <p:spPr>
          <a:xfrm>
            <a:off x="4534875" y="1340102"/>
            <a:ext cx="2377550" cy="400900"/>
          </a:xfrm>
          <a:prstGeom prst="rect">
            <a:avLst/>
          </a:prstGeom>
          <a:noFill/>
          <a:ln>
            <a:noFill/>
          </a:ln>
        </p:spPr>
      </p:pic>
      <p:pic>
        <p:nvPicPr>
          <p:cNvPr id="294" name="Google Shape;294;p34"/>
          <p:cNvPicPr preferRelativeResize="0"/>
          <p:nvPr/>
        </p:nvPicPr>
        <p:blipFill>
          <a:blip r:embed="rId11">
            <a:alphaModFix/>
          </a:blip>
          <a:stretch>
            <a:fillRect/>
          </a:stretch>
        </p:blipFill>
        <p:spPr>
          <a:xfrm>
            <a:off x="3264675" y="2242125"/>
            <a:ext cx="2377550" cy="475500"/>
          </a:xfrm>
          <a:prstGeom prst="rect">
            <a:avLst/>
          </a:prstGeom>
          <a:noFill/>
          <a:ln>
            <a:noFill/>
          </a:ln>
        </p:spPr>
      </p:pic>
      <p:pic>
        <p:nvPicPr>
          <p:cNvPr id="295" name="Google Shape;295;p34"/>
          <p:cNvPicPr preferRelativeResize="0"/>
          <p:nvPr/>
        </p:nvPicPr>
        <p:blipFill>
          <a:blip r:embed="rId12">
            <a:alphaModFix/>
          </a:blip>
          <a:stretch>
            <a:fillRect/>
          </a:stretch>
        </p:blipFill>
        <p:spPr>
          <a:xfrm>
            <a:off x="5723875" y="2208575"/>
            <a:ext cx="530549" cy="437275"/>
          </a:xfrm>
          <a:prstGeom prst="rect">
            <a:avLst/>
          </a:prstGeom>
          <a:noFill/>
          <a:ln>
            <a:noFill/>
          </a:ln>
        </p:spPr>
      </p:pic>
      <p:pic>
        <p:nvPicPr>
          <p:cNvPr id="296" name="Google Shape;296;p34"/>
          <p:cNvPicPr preferRelativeResize="0"/>
          <p:nvPr/>
        </p:nvPicPr>
        <p:blipFill>
          <a:blip r:embed="rId13">
            <a:alphaModFix/>
          </a:blip>
          <a:stretch>
            <a:fillRect/>
          </a:stretch>
        </p:blipFill>
        <p:spPr>
          <a:xfrm>
            <a:off x="6366650" y="2189462"/>
            <a:ext cx="1186081" cy="475500"/>
          </a:xfrm>
          <a:prstGeom prst="rect">
            <a:avLst/>
          </a:prstGeom>
          <a:noFill/>
          <a:ln>
            <a:noFill/>
          </a:ln>
        </p:spPr>
      </p:pic>
      <p:pic>
        <p:nvPicPr>
          <p:cNvPr id="297" name="Google Shape;297;p34"/>
          <p:cNvPicPr preferRelativeResize="0"/>
          <p:nvPr/>
        </p:nvPicPr>
        <p:blipFill>
          <a:blip r:embed="rId14">
            <a:alphaModFix/>
          </a:blip>
          <a:stretch>
            <a:fillRect/>
          </a:stretch>
        </p:blipFill>
        <p:spPr>
          <a:xfrm>
            <a:off x="6366650" y="1741000"/>
            <a:ext cx="492994" cy="400900"/>
          </a:xfrm>
          <a:prstGeom prst="rect">
            <a:avLst/>
          </a:prstGeom>
          <a:noFill/>
          <a:ln>
            <a:noFill/>
          </a:ln>
        </p:spPr>
      </p:pic>
      <p:pic>
        <p:nvPicPr>
          <p:cNvPr id="298" name="Google Shape;298;p34"/>
          <p:cNvPicPr preferRelativeResize="0"/>
          <p:nvPr/>
        </p:nvPicPr>
        <p:blipFill>
          <a:blip r:embed="rId15">
            <a:alphaModFix/>
          </a:blip>
          <a:stretch>
            <a:fillRect/>
          </a:stretch>
        </p:blipFill>
        <p:spPr>
          <a:xfrm>
            <a:off x="6956825" y="1698552"/>
            <a:ext cx="1381018" cy="485800"/>
          </a:xfrm>
          <a:prstGeom prst="rect">
            <a:avLst/>
          </a:prstGeom>
          <a:noFill/>
          <a:ln>
            <a:noFill/>
          </a:ln>
        </p:spPr>
      </p:pic>
      <p:sp>
        <p:nvSpPr>
          <p:cNvPr id="299" name="Google Shape;299;p34"/>
          <p:cNvSpPr txBox="1"/>
          <p:nvPr/>
        </p:nvSpPr>
        <p:spPr>
          <a:xfrm>
            <a:off x="339175" y="960750"/>
            <a:ext cx="2172300" cy="255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t>Hawthorn Singapore</a:t>
            </a:r>
            <a:r>
              <a:rPr lang="en"/>
              <a:t> started as a franchisee of </a:t>
            </a:r>
            <a:r>
              <a:rPr lang="en" b="1"/>
              <a:t>Melbourne University </a:t>
            </a:r>
            <a:r>
              <a:rPr lang="en"/>
              <a:t>(Australia) which was established by the University of Melbourne in 2003. It was part of the worldwide network of Hawthorn English Language Centres.</a:t>
            </a:r>
            <a:endParaRPr/>
          </a:p>
        </p:txBody>
      </p:sp>
      <p:pic>
        <p:nvPicPr>
          <p:cNvPr id="300" name="Google Shape;300;p34"/>
          <p:cNvPicPr preferRelativeResize="0"/>
          <p:nvPr/>
        </p:nvPicPr>
        <p:blipFill>
          <a:blip r:embed="rId16">
            <a:alphaModFix/>
          </a:blip>
          <a:stretch>
            <a:fillRect/>
          </a:stretch>
        </p:blipFill>
        <p:spPr>
          <a:xfrm>
            <a:off x="5351250" y="864600"/>
            <a:ext cx="2327175" cy="475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5"/>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700" b="1">
                <a:solidFill>
                  <a:schemeClr val="lt1"/>
                </a:solidFill>
              </a:rPr>
              <a:t>Industrial Attachment</a:t>
            </a:r>
            <a:endParaRPr sz="2060" b="1">
              <a:solidFill>
                <a:schemeClr val="lt1"/>
              </a:solidFill>
            </a:endParaRPr>
          </a:p>
        </p:txBody>
      </p:sp>
      <p:pic>
        <p:nvPicPr>
          <p:cNvPr id="306" name="Google Shape;306;p35"/>
          <p:cNvPicPr preferRelativeResize="0"/>
          <p:nvPr/>
        </p:nvPicPr>
        <p:blipFill>
          <a:blip r:embed="rId3">
            <a:alphaModFix/>
          </a:blip>
          <a:stretch>
            <a:fillRect/>
          </a:stretch>
        </p:blipFill>
        <p:spPr>
          <a:xfrm>
            <a:off x="7420825" y="2"/>
            <a:ext cx="1346978" cy="787000"/>
          </a:xfrm>
          <a:prstGeom prst="rect">
            <a:avLst/>
          </a:prstGeom>
          <a:noFill/>
          <a:ln>
            <a:noFill/>
          </a:ln>
        </p:spPr>
      </p:pic>
      <p:sp>
        <p:nvSpPr>
          <p:cNvPr id="307" name="Google Shape;307;p35"/>
          <p:cNvSpPr txBox="1"/>
          <p:nvPr/>
        </p:nvSpPr>
        <p:spPr>
          <a:xfrm>
            <a:off x="204750" y="1042975"/>
            <a:ext cx="3401400" cy="3906600"/>
          </a:xfrm>
          <a:prstGeom prst="rect">
            <a:avLst/>
          </a:prstGeom>
          <a:solidFill>
            <a:srgbClr val="FCE5CD"/>
          </a:solidFill>
          <a:ln>
            <a:noFill/>
          </a:ln>
        </p:spPr>
        <p:txBody>
          <a:bodyPr spcFirstLastPara="1" wrap="square" lIns="91425" tIns="91425" rIns="91425" bIns="91425" anchor="t" anchorCtr="0">
            <a:spAutoFit/>
          </a:bodyPr>
          <a:lstStyle/>
          <a:p>
            <a:pPr marL="0" lvl="0" indent="0" algn="l" rtl="0">
              <a:lnSpc>
                <a:spcPct val="160000"/>
              </a:lnSpc>
              <a:spcBef>
                <a:spcPts val="0"/>
              </a:spcBef>
              <a:spcAft>
                <a:spcPts val="0"/>
              </a:spcAft>
              <a:buNone/>
            </a:pPr>
            <a:r>
              <a:rPr lang="en" sz="1300">
                <a:solidFill>
                  <a:schemeClr val="dk1"/>
                </a:solidFill>
              </a:rPr>
              <a:t>TMC Academy is one of the well-known private institutions in Singapore, has been established since 1981, TMC Academy has 41 years of experience in education with different stages from AEIS primary 2 school until Master’s Degree. </a:t>
            </a:r>
            <a:endParaRPr sz="1300">
              <a:solidFill>
                <a:schemeClr val="dk1"/>
              </a:solidFill>
            </a:endParaRPr>
          </a:p>
          <a:p>
            <a:pPr marL="0" lvl="0" indent="0" algn="l" rtl="0">
              <a:lnSpc>
                <a:spcPct val="160000"/>
              </a:lnSpc>
              <a:spcBef>
                <a:spcPts val="0"/>
              </a:spcBef>
              <a:spcAft>
                <a:spcPts val="0"/>
              </a:spcAft>
              <a:buNone/>
            </a:pPr>
            <a:endParaRPr sz="1300">
              <a:solidFill>
                <a:schemeClr val="dk1"/>
              </a:solidFill>
            </a:endParaRPr>
          </a:p>
          <a:p>
            <a:pPr marL="0" lvl="0" indent="0" algn="l" rtl="0">
              <a:lnSpc>
                <a:spcPct val="160000"/>
              </a:lnSpc>
              <a:spcBef>
                <a:spcPts val="0"/>
              </a:spcBef>
              <a:spcAft>
                <a:spcPts val="0"/>
              </a:spcAft>
              <a:buClr>
                <a:schemeClr val="dk1"/>
              </a:buClr>
              <a:buSzPts val="1100"/>
              <a:buFont typeface="Arial"/>
              <a:buNone/>
            </a:pPr>
            <a:endParaRPr sz="1300">
              <a:solidFill>
                <a:schemeClr val="dk1"/>
              </a:solidFill>
            </a:endParaRPr>
          </a:p>
          <a:p>
            <a:pPr marL="0" lvl="0" indent="0" algn="l" rtl="0">
              <a:lnSpc>
                <a:spcPct val="160000"/>
              </a:lnSpc>
              <a:spcBef>
                <a:spcPts val="0"/>
              </a:spcBef>
              <a:spcAft>
                <a:spcPts val="0"/>
              </a:spcAft>
              <a:buClr>
                <a:schemeClr val="dk1"/>
              </a:buClr>
              <a:buSzPts val="1100"/>
              <a:buFont typeface="Arial"/>
              <a:buNone/>
            </a:pPr>
            <a:r>
              <a:rPr lang="en" sz="1300" b="1">
                <a:solidFill>
                  <a:schemeClr val="dk1"/>
                </a:solidFill>
              </a:rPr>
              <a:t>TMC Academy is the </a:t>
            </a:r>
            <a:r>
              <a:rPr lang="en" sz="1300" b="1">
                <a:solidFill>
                  <a:srgbClr val="B00004"/>
                </a:solidFill>
              </a:rPr>
              <a:t>only </a:t>
            </a:r>
            <a:r>
              <a:rPr lang="en" sz="1300" b="1">
                <a:solidFill>
                  <a:schemeClr val="dk1"/>
                </a:solidFill>
              </a:rPr>
              <a:t>institution that offers paid 6 months internship in Singapore for Business, Infocomm Technology and Hospitality.</a:t>
            </a:r>
            <a:endParaRPr sz="1300" b="1"/>
          </a:p>
        </p:txBody>
      </p:sp>
      <p:sp>
        <p:nvSpPr>
          <p:cNvPr id="308" name="Google Shape;308;p35"/>
          <p:cNvSpPr txBox="1"/>
          <p:nvPr/>
        </p:nvSpPr>
        <p:spPr>
          <a:xfrm>
            <a:off x="3756800" y="1042975"/>
            <a:ext cx="4872300" cy="3915900"/>
          </a:xfrm>
          <a:prstGeom prst="rect">
            <a:avLst/>
          </a:prstGeom>
          <a:solidFill>
            <a:srgbClr val="FCE5CD"/>
          </a:solidFill>
          <a:ln>
            <a:noFill/>
          </a:ln>
        </p:spPr>
        <p:txBody>
          <a:bodyPr spcFirstLastPara="1" wrap="square" lIns="91425" tIns="91425" rIns="91425" bIns="91425" anchor="t" anchorCtr="0">
            <a:spAutoFit/>
          </a:bodyPr>
          <a:lstStyle/>
          <a:p>
            <a:pPr marL="0" lvl="0" indent="0" algn="l" rtl="0">
              <a:lnSpc>
                <a:spcPct val="160000"/>
              </a:lnSpc>
              <a:spcBef>
                <a:spcPts val="0"/>
              </a:spcBef>
              <a:spcAft>
                <a:spcPts val="0"/>
              </a:spcAft>
              <a:buClr>
                <a:schemeClr val="dk1"/>
              </a:buClr>
              <a:buSzPts val="1100"/>
              <a:buFont typeface="Arial"/>
              <a:buNone/>
            </a:pPr>
            <a:r>
              <a:rPr lang="en" sz="1200" b="1">
                <a:solidFill>
                  <a:srgbClr val="073763"/>
                </a:solidFill>
              </a:rPr>
              <a:t>👉</a:t>
            </a:r>
            <a:r>
              <a:rPr lang="en" sz="1200" b="1" u="sng">
                <a:solidFill>
                  <a:srgbClr val="073763"/>
                </a:solidFill>
              </a:rPr>
              <a:t>List of Programmes with 6-months Industrial Attachment. </a:t>
            </a:r>
            <a:endParaRPr sz="1200" b="1" u="sng">
              <a:solidFill>
                <a:srgbClr val="073763"/>
              </a:solidFill>
            </a:endParaRPr>
          </a:p>
          <a:p>
            <a:pPr marL="0" lvl="0" indent="0" algn="l" rtl="0">
              <a:lnSpc>
                <a:spcPct val="160000"/>
              </a:lnSpc>
              <a:spcBef>
                <a:spcPts val="0"/>
              </a:spcBef>
              <a:spcAft>
                <a:spcPts val="0"/>
              </a:spcAft>
              <a:buClr>
                <a:schemeClr val="dk1"/>
              </a:buClr>
              <a:buSzPts val="1100"/>
              <a:buFont typeface="Arial"/>
              <a:buNone/>
            </a:pPr>
            <a:r>
              <a:rPr lang="en" sz="1200" i="1">
                <a:solidFill>
                  <a:srgbClr val="073763"/>
                </a:solidFill>
              </a:rPr>
              <a:t>Duration: 12 months study + 6 months paid internship</a:t>
            </a:r>
            <a:r>
              <a:rPr lang="en" sz="1200">
                <a:solidFill>
                  <a:srgbClr val="073763"/>
                </a:solidFill>
              </a:rPr>
              <a:t> </a:t>
            </a:r>
            <a:r>
              <a:rPr lang="en" sz="1200" i="1">
                <a:solidFill>
                  <a:srgbClr val="073763"/>
                </a:solidFill>
              </a:rPr>
              <a:t>(For ‘A’ Level holders, Grade 12 or equivalent.)</a:t>
            </a:r>
            <a:endParaRPr sz="1200">
              <a:solidFill>
                <a:srgbClr val="073763"/>
              </a:solidFill>
            </a:endParaRPr>
          </a:p>
          <a:p>
            <a:pPr marL="457200" lvl="0" indent="-304800" algn="l" rtl="0">
              <a:lnSpc>
                <a:spcPct val="160000"/>
              </a:lnSpc>
              <a:spcBef>
                <a:spcPts val="0"/>
              </a:spcBef>
              <a:spcAft>
                <a:spcPts val="0"/>
              </a:spcAft>
              <a:buClr>
                <a:srgbClr val="073763"/>
              </a:buClr>
              <a:buSzPts val="1200"/>
              <a:buChar char="●"/>
            </a:pPr>
            <a:r>
              <a:rPr lang="en" sz="1200">
                <a:solidFill>
                  <a:srgbClr val="073763"/>
                </a:solidFill>
              </a:rPr>
              <a:t>Higher Diploma in Business Studies</a:t>
            </a:r>
            <a:endParaRPr sz="1200">
              <a:solidFill>
                <a:srgbClr val="073763"/>
              </a:solidFill>
            </a:endParaRPr>
          </a:p>
          <a:p>
            <a:pPr marL="457200" lvl="0" indent="-304800" algn="l" rtl="0">
              <a:lnSpc>
                <a:spcPct val="160000"/>
              </a:lnSpc>
              <a:spcBef>
                <a:spcPts val="0"/>
              </a:spcBef>
              <a:spcAft>
                <a:spcPts val="0"/>
              </a:spcAft>
              <a:buClr>
                <a:srgbClr val="073763"/>
              </a:buClr>
              <a:buSzPts val="1200"/>
              <a:buChar char="●"/>
            </a:pPr>
            <a:r>
              <a:rPr lang="en" sz="1200">
                <a:solidFill>
                  <a:srgbClr val="073763"/>
                </a:solidFill>
              </a:rPr>
              <a:t>Higher Diploma in Business Studies with Accounting</a:t>
            </a:r>
            <a:endParaRPr sz="1200">
              <a:solidFill>
                <a:srgbClr val="073763"/>
              </a:solidFill>
            </a:endParaRPr>
          </a:p>
          <a:p>
            <a:pPr marL="457200" lvl="0" indent="-304800" algn="l" rtl="0">
              <a:lnSpc>
                <a:spcPct val="160000"/>
              </a:lnSpc>
              <a:spcBef>
                <a:spcPts val="0"/>
              </a:spcBef>
              <a:spcAft>
                <a:spcPts val="0"/>
              </a:spcAft>
              <a:buClr>
                <a:srgbClr val="073763"/>
              </a:buClr>
              <a:buSzPts val="1200"/>
              <a:buChar char="●"/>
            </a:pPr>
            <a:r>
              <a:rPr lang="en" sz="1200">
                <a:solidFill>
                  <a:srgbClr val="073763"/>
                </a:solidFill>
              </a:rPr>
              <a:t>Higher Diploma in Business Studies with Human Resource Management</a:t>
            </a:r>
            <a:endParaRPr sz="1200">
              <a:solidFill>
                <a:srgbClr val="073763"/>
              </a:solidFill>
            </a:endParaRPr>
          </a:p>
          <a:p>
            <a:pPr marL="457200" lvl="0" indent="-304800" algn="l" rtl="0">
              <a:lnSpc>
                <a:spcPct val="160000"/>
              </a:lnSpc>
              <a:spcBef>
                <a:spcPts val="0"/>
              </a:spcBef>
              <a:spcAft>
                <a:spcPts val="0"/>
              </a:spcAft>
              <a:buClr>
                <a:srgbClr val="073763"/>
              </a:buClr>
              <a:buSzPts val="1200"/>
              <a:buChar char="●"/>
            </a:pPr>
            <a:r>
              <a:rPr lang="en" sz="1200">
                <a:solidFill>
                  <a:srgbClr val="073763"/>
                </a:solidFill>
              </a:rPr>
              <a:t>Higher Diploma in Business Studies with International Business</a:t>
            </a:r>
            <a:endParaRPr sz="1200">
              <a:solidFill>
                <a:srgbClr val="073763"/>
              </a:solidFill>
            </a:endParaRPr>
          </a:p>
          <a:p>
            <a:pPr marL="457200" lvl="0" indent="-304800" algn="l" rtl="0">
              <a:lnSpc>
                <a:spcPct val="160000"/>
              </a:lnSpc>
              <a:spcBef>
                <a:spcPts val="0"/>
              </a:spcBef>
              <a:spcAft>
                <a:spcPts val="0"/>
              </a:spcAft>
              <a:buClr>
                <a:srgbClr val="073763"/>
              </a:buClr>
              <a:buSzPts val="1200"/>
              <a:buChar char="●"/>
            </a:pPr>
            <a:r>
              <a:rPr lang="en" sz="1200">
                <a:solidFill>
                  <a:srgbClr val="073763"/>
                </a:solidFill>
              </a:rPr>
              <a:t>Higher Diploma in Business Studies with Logistics</a:t>
            </a:r>
            <a:endParaRPr sz="1200">
              <a:solidFill>
                <a:srgbClr val="073763"/>
              </a:solidFill>
            </a:endParaRPr>
          </a:p>
          <a:p>
            <a:pPr marL="457200" lvl="0" indent="-304800" algn="l" rtl="0">
              <a:lnSpc>
                <a:spcPct val="160000"/>
              </a:lnSpc>
              <a:spcBef>
                <a:spcPts val="0"/>
              </a:spcBef>
              <a:spcAft>
                <a:spcPts val="0"/>
              </a:spcAft>
              <a:buClr>
                <a:srgbClr val="073763"/>
              </a:buClr>
              <a:buSzPts val="1200"/>
              <a:buChar char="●"/>
            </a:pPr>
            <a:r>
              <a:rPr lang="en" sz="1200">
                <a:solidFill>
                  <a:srgbClr val="073763"/>
                </a:solidFill>
              </a:rPr>
              <a:t>Higher Diploma in Business Studies with Marketing</a:t>
            </a:r>
            <a:endParaRPr sz="1200">
              <a:solidFill>
                <a:srgbClr val="073763"/>
              </a:solidFill>
            </a:endParaRPr>
          </a:p>
          <a:p>
            <a:pPr marL="457200" lvl="0" indent="-304800" algn="l" rtl="0">
              <a:lnSpc>
                <a:spcPct val="160000"/>
              </a:lnSpc>
              <a:spcBef>
                <a:spcPts val="0"/>
              </a:spcBef>
              <a:spcAft>
                <a:spcPts val="0"/>
              </a:spcAft>
              <a:buClr>
                <a:srgbClr val="073763"/>
              </a:buClr>
              <a:buSzPts val="1200"/>
              <a:buChar char="●"/>
            </a:pPr>
            <a:r>
              <a:rPr lang="en" sz="1200">
                <a:solidFill>
                  <a:srgbClr val="073763"/>
                </a:solidFill>
              </a:rPr>
              <a:t>Higher Diploma in Hospitality and Tourism Management</a:t>
            </a:r>
            <a:endParaRPr sz="1200">
              <a:solidFill>
                <a:srgbClr val="073763"/>
              </a:solidFill>
            </a:endParaRPr>
          </a:p>
          <a:p>
            <a:pPr marL="457200" lvl="0" indent="-304800" algn="l" rtl="0">
              <a:lnSpc>
                <a:spcPct val="160000"/>
              </a:lnSpc>
              <a:spcBef>
                <a:spcPts val="0"/>
              </a:spcBef>
              <a:spcAft>
                <a:spcPts val="0"/>
              </a:spcAft>
              <a:buClr>
                <a:srgbClr val="073763"/>
              </a:buClr>
              <a:buSzPts val="1200"/>
              <a:buChar char="●"/>
            </a:pPr>
            <a:r>
              <a:rPr lang="en" sz="1200">
                <a:solidFill>
                  <a:srgbClr val="073763"/>
                </a:solidFill>
              </a:rPr>
              <a:t>Higher Diploma in Business Infocomm Technology</a:t>
            </a:r>
            <a:endParaRPr sz="1200">
              <a:solidFill>
                <a:srgbClr val="073763"/>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36"/>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000" b="1">
                <a:solidFill>
                  <a:schemeClr val="lt1"/>
                </a:solidFill>
              </a:rPr>
              <a:t>Industrial Attachment Partners </a:t>
            </a:r>
            <a:endParaRPr sz="2100" b="1">
              <a:solidFill>
                <a:schemeClr val="lt1"/>
              </a:solidFill>
            </a:endParaRPr>
          </a:p>
        </p:txBody>
      </p:sp>
      <p:pic>
        <p:nvPicPr>
          <p:cNvPr id="314" name="Google Shape;314;p36"/>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315" name="Google Shape;315;p36"/>
          <p:cNvPicPr preferRelativeResize="0"/>
          <p:nvPr/>
        </p:nvPicPr>
        <p:blipFill>
          <a:blip r:embed="rId4">
            <a:alphaModFix/>
          </a:blip>
          <a:stretch>
            <a:fillRect/>
          </a:stretch>
        </p:blipFill>
        <p:spPr>
          <a:xfrm>
            <a:off x="294575" y="730400"/>
            <a:ext cx="7126242" cy="4356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7"/>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500" b="1">
                <a:solidFill>
                  <a:schemeClr val="lt1"/>
                </a:solidFill>
              </a:rPr>
              <a:t>A Multitude of Learning &amp; Networking Opportunities</a:t>
            </a:r>
            <a:endParaRPr sz="1500" b="1">
              <a:solidFill>
                <a:schemeClr val="lt1"/>
              </a:solidFill>
            </a:endParaRPr>
          </a:p>
          <a:p>
            <a:pPr marL="0" lvl="0" indent="0" algn="l" rtl="0">
              <a:spcBef>
                <a:spcPts val="0"/>
              </a:spcBef>
              <a:spcAft>
                <a:spcPts val="0"/>
              </a:spcAft>
              <a:buSzPts val="990"/>
              <a:buNone/>
            </a:pPr>
            <a:endParaRPr sz="1500" b="1">
              <a:solidFill>
                <a:schemeClr val="lt1"/>
              </a:solidFill>
            </a:endParaRPr>
          </a:p>
        </p:txBody>
      </p:sp>
      <p:pic>
        <p:nvPicPr>
          <p:cNvPr id="321" name="Google Shape;321;p37"/>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322" name="Google Shape;322;p37"/>
          <p:cNvPicPr preferRelativeResize="0"/>
          <p:nvPr/>
        </p:nvPicPr>
        <p:blipFill>
          <a:blip r:embed="rId4">
            <a:alphaModFix/>
          </a:blip>
          <a:stretch>
            <a:fillRect/>
          </a:stretch>
        </p:blipFill>
        <p:spPr>
          <a:xfrm>
            <a:off x="0" y="3174775"/>
            <a:ext cx="2289350" cy="1968725"/>
          </a:xfrm>
          <a:prstGeom prst="rect">
            <a:avLst/>
          </a:prstGeom>
          <a:noFill/>
          <a:ln>
            <a:noFill/>
          </a:ln>
        </p:spPr>
      </p:pic>
      <p:pic>
        <p:nvPicPr>
          <p:cNvPr id="323" name="Google Shape;323;p37"/>
          <p:cNvPicPr preferRelativeResize="0"/>
          <p:nvPr/>
        </p:nvPicPr>
        <p:blipFill>
          <a:blip r:embed="rId5">
            <a:alphaModFix/>
          </a:blip>
          <a:stretch>
            <a:fillRect/>
          </a:stretch>
        </p:blipFill>
        <p:spPr>
          <a:xfrm>
            <a:off x="247200" y="774075"/>
            <a:ext cx="4608723" cy="2032225"/>
          </a:xfrm>
          <a:prstGeom prst="rect">
            <a:avLst/>
          </a:prstGeom>
          <a:noFill/>
          <a:ln>
            <a:noFill/>
          </a:ln>
        </p:spPr>
      </p:pic>
      <p:pic>
        <p:nvPicPr>
          <p:cNvPr id="324" name="Google Shape;324;p37"/>
          <p:cNvPicPr preferRelativeResize="0"/>
          <p:nvPr/>
        </p:nvPicPr>
        <p:blipFill>
          <a:blip r:embed="rId6">
            <a:alphaModFix/>
          </a:blip>
          <a:stretch>
            <a:fillRect/>
          </a:stretch>
        </p:blipFill>
        <p:spPr>
          <a:xfrm>
            <a:off x="5301850" y="939400"/>
            <a:ext cx="2549850" cy="1478611"/>
          </a:xfrm>
          <a:prstGeom prst="rect">
            <a:avLst/>
          </a:prstGeom>
          <a:noFill/>
          <a:ln>
            <a:noFill/>
          </a:ln>
        </p:spPr>
      </p:pic>
      <p:sp>
        <p:nvSpPr>
          <p:cNvPr id="325" name="Google Shape;325;p37"/>
          <p:cNvSpPr txBox="1"/>
          <p:nvPr/>
        </p:nvSpPr>
        <p:spPr>
          <a:xfrm>
            <a:off x="1775825" y="2806300"/>
            <a:ext cx="7336800" cy="819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250" b="1">
                <a:solidFill>
                  <a:schemeClr val="dk1"/>
                </a:solidFill>
              </a:rPr>
              <a:t>Our strong link to industry associations &amp; companies give you access to external industry events, seminars, competitions, workshops and job placement opportunities !!</a:t>
            </a:r>
            <a:endParaRPr sz="1250" b="1">
              <a:solidFill>
                <a:schemeClr val="dk1"/>
              </a:solidFill>
            </a:endParaRPr>
          </a:p>
          <a:p>
            <a:pPr marL="0" lvl="0" indent="0" algn="l" rtl="0">
              <a:lnSpc>
                <a:spcPct val="115000"/>
              </a:lnSpc>
              <a:spcBef>
                <a:spcPts val="0"/>
              </a:spcBef>
              <a:spcAft>
                <a:spcPts val="0"/>
              </a:spcAft>
              <a:buNone/>
            </a:pPr>
            <a:endParaRPr sz="1250" b="1">
              <a:solidFill>
                <a:srgbClr val="3D85C6"/>
              </a:solidFill>
            </a:endParaRPr>
          </a:p>
        </p:txBody>
      </p:sp>
      <p:pic>
        <p:nvPicPr>
          <p:cNvPr id="326" name="Google Shape;326;p37"/>
          <p:cNvPicPr preferRelativeResize="0"/>
          <p:nvPr/>
        </p:nvPicPr>
        <p:blipFill>
          <a:blip r:embed="rId7">
            <a:alphaModFix/>
          </a:blip>
          <a:stretch>
            <a:fillRect/>
          </a:stretch>
        </p:blipFill>
        <p:spPr>
          <a:xfrm>
            <a:off x="2352825" y="3847312"/>
            <a:ext cx="2949025" cy="1313963"/>
          </a:xfrm>
          <a:prstGeom prst="rect">
            <a:avLst/>
          </a:prstGeom>
          <a:noFill/>
          <a:ln>
            <a:noFill/>
          </a:ln>
        </p:spPr>
      </p:pic>
      <p:pic>
        <p:nvPicPr>
          <p:cNvPr id="327" name="Google Shape;327;p37"/>
          <p:cNvPicPr preferRelativeResize="0"/>
          <p:nvPr/>
        </p:nvPicPr>
        <p:blipFill>
          <a:blip r:embed="rId8">
            <a:alphaModFix/>
          </a:blip>
          <a:stretch>
            <a:fillRect/>
          </a:stretch>
        </p:blipFill>
        <p:spPr>
          <a:xfrm>
            <a:off x="5177924" y="3757600"/>
            <a:ext cx="3628100" cy="13859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38"/>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b="1">
                <a:solidFill>
                  <a:schemeClr val="lt1"/>
                </a:solidFill>
              </a:rPr>
              <a:t>STUDENT PHOTOS</a:t>
            </a:r>
            <a:endParaRPr sz="1600" b="1">
              <a:solidFill>
                <a:schemeClr val="lt1"/>
              </a:solidFill>
            </a:endParaRPr>
          </a:p>
          <a:p>
            <a:pPr marL="0" lvl="0" indent="0" algn="l" rtl="0">
              <a:lnSpc>
                <a:spcPct val="115000"/>
              </a:lnSpc>
              <a:spcBef>
                <a:spcPts val="0"/>
              </a:spcBef>
              <a:spcAft>
                <a:spcPts val="0"/>
              </a:spcAft>
              <a:buClr>
                <a:schemeClr val="dk1"/>
              </a:buClr>
              <a:buSzPts val="1100"/>
              <a:buFont typeface="Arial"/>
              <a:buNone/>
            </a:pPr>
            <a:endParaRPr sz="1600" b="1">
              <a:solidFill>
                <a:schemeClr val="lt1"/>
              </a:solidFill>
            </a:endParaRPr>
          </a:p>
          <a:p>
            <a:pPr marL="0" lvl="0" indent="0" algn="l" rtl="0">
              <a:spcBef>
                <a:spcPts val="0"/>
              </a:spcBef>
              <a:spcAft>
                <a:spcPts val="0"/>
              </a:spcAft>
              <a:buSzPts val="990"/>
              <a:buNone/>
            </a:pPr>
            <a:endParaRPr sz="1600" b="1">
              <a:solidFill>
                <a:schemeClr val="lt1"/>
              </a:solidFill>
            </a:endParaRPr>
          </a:p>
        </p:txBody>
      </p:sp>
      <p:pic>
        <p:nvPicPr>
          <p:cNvPr id="333" name="Google Shape;333;p38"/>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334" name="Google Shape;334;p38"/>
          <p:cNvPicPr preferRelativeResize="0"/>
          <p:nvPr/>
        </p:nvPicPr>
        <p:blipFill>
          <a:blip r:embed="rId4">
            <a:alphaModFix/>
          </a:blip>
          <a:stretch>
            <a:fillRect/>
          </a:stretch>
        </p:blipFill>
        <p:spPr>
          <a:xfrm>
            <a:off x="2236000" y="2210575"/>
            <a:ext cx="4132575" cy="2755050"/>
          </a:xfrm>
          <a:prstGeom prst="rect">
            <a:avLst/>
          </a:prstGeom>
          <a:noFill/>
          <a:ln>
            <a:noFill/>
          </a:ln>
        </p:spPr>
      </p:pic>
      <p:pic>
        <p:nvPicPr>
          <p:cNvPr id="335" name="Google Shape;335;p38"/>
          <p:cNvPicPr preferRelativeResize="0"/>
          <p:nvPr/>
        </p:nvPicPr>
        <p:blipFill>
          <a:blip r:embed="rId5">
            <a:alphaModFix/>
          </a:blip>
          <a:stretch>
            <a:fillRect/>
          </a:stretch>
        </p:blipFill>
        <p:spPr>
          <a:xfrm>
            <a:off x="6250400" y="998894"/>
            <a:ext cx="2782950" cy="2142157"/>
          </a:xfrm>
          <a:prstGeom prst="rect">
            <a:avLst/>
          </a:prstGeom>
          <a:noFill/>
          <a:ln>
            <a:noFill/>
          </a:ln>
        </p:spPr>
      </p:pic>
      <p:pic>
        <p:nvPicPr>
          <p:cNvPr id="336" name="Google Shape;336;p38"/>
          <p:cNvPicPr preferRelativeResize="0"/>
          <p:nvPr/>
        </p:nvPicPr>
        <p:blipFill>
          <a:blip r:embed="rId6">
            <a:alphaModFix/>
          </a:blip>
          <a:stretch>
            <a:fillRect/>
          </a:stretch>
        </p:blipFill>
        <p:spPr>
          <a:xfrm>
            <a:off x="69100" y="988375"/>
            <a:ext cx="4207799" cy="1766884"/>
          </a:xfrm>
          <a:prstGeom prst="rect">
            <a:avLst/>
          </a:prstGeom>
          <a:noFill/>
          <a:ln>
            <a:noFill/>
          </a:ln>
        </p:spPr>
      </p:pic>
      <p:pic>
        <p:nvPicPr>
          <p:cNvPr id="337" name="Google Shape;337;p38"/>
          <p:cNvPicPr preferRelativeResize="0"/>
          <p:nvPr/>
        </p:nvPicPr>
        <p:blipFill>
          <a:blip r:embed="rId7">
            <a:alphaModFix/>
          </a:blip>
          <a:stretch>
            <a:fillRect/>
          </a:stretch>
        </p:blipFill>
        <p:spPr>
          <a:xfrm>
            <a:off x="69100" y="2755250"/>
            <a:ext cx="3426151" cy="2173300"/>
          </a:xfrm>
          <a:prstGeom prst="rect">
            <a:avLst/>
          </a:prstGeom>
          <a:noFill/>
          <a:ln>
            <a:noFill/>
          </a:ln>
        </p:spPr>
      </p:pic>
      <p:pic>
        <p:nvPicPr>
          <p:cNvPr id="338" name="Google Shape;338;p38"/>
          <p:cNvPicPr preferRelativeResize="0"/>
          <p:nvPr/>
        </p:nvPicPr>
        <p:blipFill>
          <a:blip r:embed="rId8">
            <a:alphaModFix/>
          </a:blip>
          <a:stretch>
            <a:fillRect/>
          </a:stretch>
        </p:blipFill>
        <p:spPr>
          <a:xfrm>
            <a:off x="6281350" y="3141050"/>
            <a:ext cx="2782952" cy="1824575"/>
          </a:xfrm>
          <a:prstGeom prst="rect">
            <a:avLst/>
          </a:prstGeom>
          <a:noFill/>
          <a:ln>
            <a:noFill/>
          </a:ln>
        </p:spPr>
      </p:pic>
      <p:pic>
        <p:nvPicPr>
          <p:cNvPr id="339" name="Google Shape;339;p38"/>
          <p:cNvPicPr preferRelativeResize="0"/>
          <p:nvPr/>
        </p:nvPicPr>
        <p:blipFill rotWithShape="1">
          <a:blip r:embed="rId9">
            <a:alphaModFix/>
          </a:blip>
          <a:srcRect r="9820"/>
          <a:stretch/>
        </p:blipFill>
        <p:spPr>
          <a:xfrm>
            <a:off x="4276900" y="988375"/>
            <a:ext cx="2593900" cy="17084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39"/>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b="1">
                <a:solidFill>
                  <a:schemeClr val="lt1"/>
                </a:solidFill>
              </a:rPr>
              <a:t>HAWTHORN TEACHER PHOTOS</a:t>
            </a:r>
            <a:endParaRPr sz="1600" b="1">
              <a:solidFill>
                <a:schemeClr val="lt1"/>
              </a:solidFill>
            </a:endParaRPr>
          </a:p>
          <a:p>
            <a:pPr marL="0" lvl="0" indent="0" algn="l" rtl="0">
              <a:lnSpc>
                <a:spcPct val="115000"/>
              </a:lnSpc>
              <a:spcBef>
                <a:spcPts val="0"/>
              </a:spcBef>
              <a:spcAft>
                <a:spcPts val="0"/>
              </a:spcAft>
              <a:buClr>
                <a:schemeClr val="dk1"/>
              </a:buClr>
              <a:buSzPts val="1100"/>
              <a:buFont typeface="Arial"/>
              <a:buNone/>
            </a:pPr>
            <a:endParaRPr sz="1600" b="1">
              <a:solidFill>
                <a:schemeClr val="lt1"/>
              </a:solidFill>
            </a:endParaRPr>
          </a:p>
          <a:p>
            <a:pPr marL="0" lvl="0" indent="0" algn="l" rtl="0">
              <a:lnSpc>
                <a:spcPct val="115000"/>
              </a:lnSpc>
              <a:spcBef>
                <a:spcPts val="0"/>
              </a:spcBef>
              <a:spcAft>
                <a:spcPts val="0"/>
              </a:spcAft>
              <a:buClr>
                <a:schemeClr val="dk1"/>
              </a:buClr>
              <a:buSzPts val="1100"/>
              <a:buFont typeface="Arial"/>
              <a:buNone/>
            </a:pPr>
            <a:endParaRPr sz="1600" b="1">
              <a:solidFill>
                <a:schemeClr val="lt1"/>
              </a:solidFill>
            </a:endParaRPr>
          </a:p>
          <a:p>
            <a:pPr marL="0" lvl="0" indent="0" algn="l" rtl="0">
              <a:spcBef>
                <a:spcPts val="0"/>
              </a:spcBef>
              <a:spcAft>
                <a:spcPts val="0"/>
              </a:spcAft>
              <a:buSzPts val="990"/>
              <a:buNone/>
            </a:pPr>
            <a:endParaRPr sz="1600" b="1">
              <a:solidFill>
                <a:schemeClr val="lt1"/>
              </a:solidFill>
            </a:endParaRPr>
          </a:p>
        </p:txBody>
      </p:sp>
      <p:pic>
        <p:nvPicPr>
          <p:cNvPr id="345" name="Google Shape;345;p39"/>
          <p:cNvPicPr preferRelativeResize="0"/>
          <p:nvPr/>
        </p:nvPicPr>
        <p:blipFill>
          <a:blip r:embed="rId3">
            <a:alphaModFix/>
          </a:blip>
          <a:stretch>
            <a:fillRect/>
          </a:stretch>
        </p:blipFill>
        <p:spPr>
          <a:xfrm>
            <a:off x="7420825" y="2"/>
            <a:ext cx="1346978" cy="787000"/>
          </a:xfrm>
          <a:prstGeom prst="rect">
            <a:avLst/>
          </a:prstGeom>
          <a:noFill/>
          <a:ln>
            <a:noFill/>
          </a:ln>
        </p:spPr>
      </p:pic>
      <p:sp>
        <p:nvSpPr>
          <p:cNvPr id="346" name="Google Shape;346;p39"/>
          <p:cNvSpPr txBox="1"/>
          <p:nvPr/>
        </p:nvSpPr>
        <p:spPr>
          <a:xfrm>
            <a:off x="4130150" y="905850"/>
            <a:ext cx="44220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200">
              <a:latin typeface="Calibri"/>
              <a:ea typeface="Calibri"/>
              <a:cs typeface="Calibri"/>
              <a:sym typeface="Calibri"/>
            </a:endParaRPr>
          </a:p>
        </p:txBody>
      </p:sp>
      <p:pic>
        <p:nvPicPr>
          <p:cNvPr id="347" name="Google Shape;347;p39"/>
          <p:cNvPicPr preferRelativeResize="0"/>
          <p:nvPr/>
        </p:nvPicPr>
        <p:blipFill>
          <a:blip r:embed="rId4">
            <a:alphaModFix/>
          </a:blip>
          <a:stretch>
            <a:fillRect/>
          </a:stretch>
        </p:blipFill>
        <p:spPr>
          <a:xfrm>
            <a:off x="247200" y="905850"/>
            <a:ext cx="4266798" cy="2845924"/>
          </a:xfrm>
          <a:prstGeom prst="rect">
            <a:avLst/>
          </a:prstGeom>
          <a:noFill/>
          <a:ln>
            <a:noFill/>
          </a:ln>
        </p:spPr>
      </p:pic>
      <p:pic>
        <p:nvPicPr>
          <p:cNvPr id="348" name="Google Shape;348;p39"/>
          <p:cNvPicPr preferRelativeResize="0"/>
          <p:nvPr/>
        </p:nvPicPr>
        <p:blipFill>
          <a:blip r:embed="rId5">
            <a:alphaModFix/>
          </a:blip>
          <a:stretch>
            <a:fillRect/>
          </a:stretch>
        </p:blipFill>
        <p:spPr>
          <a:xfrm>
            <a:off x="4514000" y="905850"/>
            <a:ext cx="4266798" cy="2845931"/>
          </a:xfrm>
          <a:prstGeom prst="rect">
            <a:avLst/>
          </a:prstGeom>
          <a:noFill/>
          <a:ln>
            <a:noFill/>
          </a:ln>
        </p:spPr>
      </p:pic>
      <p:sp>
        <p:nvSpPr>
          <p:cNvPr id="349" name="Google Shape;349;p39"/>
          <p:cNvSpPr txBox="1"/>
          <p:nvPr/>
        </p:nvSpPr>
        <p:spPr>
          <a:xfrm>
            <a:off x="247200" y="3792175"/>
            <a:ext cx="87381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Calibri"/>
                <a:ea typeface="Calibri"/>
                <a:cs typeface="Calibri"/>
                <a:sym typeface="Calibri"/>
              </a:rPr>
              <a:t>Mr. </a:t>
            </a:r>
            <a:r>
              <a:rPr lang="en" b="1">
                <a:solidFill>
                  <a:schemeClr val="dk1"/>
                </a:solidFill>
                <a:latin typeface="Calibri"/>
                <a:ea typeface="Calibri"/>
                <a:cs typeface="Calibri"/>
                <a:sym typeface="Calibri"/>
              </a:rPr>
              <a:t>Andrew Zajicek </a:t>
            </a:r>
            <a:r>
              <a:rPr lang="en">
                <a:latin typeface="Calibri"/>
                <a:ea typeface="Calibri"/>
                <a:cs typeface="Calibri"/>
                <a:sym typeface="Calibri"/>
              </a:rPr>
              <a:t> is a senior lecturer and at the moment he teaches </a:t>
            </a:r>
            <a:r>
              <a:rPr lang="en" b="1">
                <a:solidFill>
                  <a:srgbClr val="AF1552"/>
                </a:solidFill>
                <a:latin typeface="Calibri"/>
                <a:ea typeface="Calibri"/>
                <a:cs typeface="Calibri"/>
                <a:sym typeface="Calibri"/>
              </a:rPr>
              <a:t>Hawthorn English</a:t>
            </a:r>
            <a:r>
              <a:rPr lang="en">
                <a:latin typeface="Calibri"/>
                <a:ea typeface="Calibri"/>
                <a:cs typeface="Calibri"/>
                <a:sym typeface="Calibri"/>
              </a:rPr>
              <a:t> courses. He </a:t>
            </a:r>
            <a:r>
              <a:rPr lang="en">
                <a:solidFill>
                  <a:schemeClr val="dk1"/>
                </a:solidFill>
                <a:latin typeface="Calibri"/>
                <a:ea typeface="Calibri"/>
                <a:cs typeface="Calibri"/>
                <a:sym typeface="Calibri"/>
              </a:rPr>
              <a:t>graduated with a bachelor's degree in Sports Management and worked and taught in sports camps in the US. He has taught English and Math at schools in Singapore and his native Czech republic. He is ESL certified in general and business English. Among his experience is also teaching IELTS, GMAT, SAT and GRE courses. Andrew started working for TMC in 2012. </a:t>
            </a:r>
            <a:r>
              <a:rPr lang="en">
                <a:latin typeface="Calibri"/>
                <a:ea typeface="Calibri"/>
                <a:cs typeface="Calibri"/>
                <a:sym typeface="Calibri"/>
              </a:rPr>
              <a:t>He believes that the more languages you know, the more opportunities to find what you’re looking for in life you get. </a:t>
            </a:r>
            <a:endParaRPr>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0"/>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b="1">
                <a:solidFill>
                  <a:schemeClr val="lt1"/>
                </a:solidFill>
              </a:rPr>
              <a:t>HOSPITALITY TEACHER PHOTOS</a:t>
            </a:r>
            <a:endParaRPr sz="1600" b="1">
              <a:solidFill>
                <a:schemeClr val="lt1"/>
              </a:solidFill>
            </a:endParaRPr>
          </a:p>
          <a:p>
            <a:pPr marL="0" lvl="0" indent="0" algn="l" rtl="0">
              <a:lnSpc>
                <a:spcPct val="115000"/>
              </a:lnSpc>
              <a:spcBef>
                <a:spcPts val="0"/>
              </a:spcBef>
              <a:spcAft>
                <a:spcPts val="0"/>
              </a:spcAft>
              <a:buClr>
                <a:schemeClr val="dk1"/>
              </a:buClr>
              <a:buSzPts val="1100"/>
              <a:buFont typeface="Arial"/>
              <a:buNone/>
            </a:pPr>
            <a:endParaRPr sz="1600" b="1">
              <a:solidFill>
                <a:schemeClr val="lt1"/>
              </a:solidFill>
            </a:endParaRPr>
          </a:p>
          <a:p>
            <a:pPr marL="0" lvl="0" indent="0" algn="l" rtl="0">
              <a:lnSpc>
                <a:spcPct val="115000"/>
              </a:lnSpc>
              <a:spcBef>
                <a:spcPts val="0"/>
              </a:spcBef>
              <a:spcAft>
                <a:spcPts val="0"/>
              </a:spcAft>
              <a:buClr>
                <a:schemeClr val="dk1"/>
              </a:buClr>
              <a:buSzPts val="1100"/>
              <a:buFont typeface="Arial"/>
              <a:buNone/>
            </a:pPr>
            <a:endParaRPr sz="1600" b="1">
              <a:solidFill>
                <a:schemeClr val="lt1"/>
              </a:solidFill>
            </a:endParaRPr>
          </a:p>
          <a:p>
            <a:pPr marL="0" lvl="0" indent="0" algn="l" rtl="0">
              <a:spcBef>
                <a:spcPts val="0"/>
              </a:spcBef>
              <a:spcAft>
                <a:spcPts val="0"/>
              </a:spcAft>
              <a:buSzPts val="990"/>
              <a:buNone/>
            </a:pPr>
            <a:endParaRPr sz="1600" b="1">
              <a:solidFill>
                <a:schemeClr val="lt1"/>
              </a:solidFill>
            </a:endParaRPr>
          </a:p>
        </p:txBody>
      </p:sp>
      <p:pic>
        <p:nvPicPr>
          <p:cNvPr id="355" name="Google Shape;355;p40"/>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356" name="Google Shape;356;p40"/>
          <p:cNvPicPr preferRelativeResize="0"/>
          <p:nvPr/>
        </p:nvPicPr>
        <p:blipFill>
          <a:blip r:embed="rId4">
            <a:alphaModFix/>
          </a:blip>
          <a:stretch>
            <a:fillRect/>
          </a:stretch>
        </p:blipFill>
        <p:spPr>
          <a:xfrm>
            <a:off x="247200" y="787000"/>
            <a:ext cx="3712976" cy="3903575"/>
          </a:xfrm>
          <a:prstGeom prst="rect">
            <a:avLst/>
          </a:prstGeom>
          <a:noFill/>
          <a:ln>
            <a:noFill/>
          </a:ln>
        </p:spPr>
      </p:pic>
      <p:sp>
        <p:nvSpPr>
          <p:cNvPr id="357" name="Google Shape;357;p40"/>
          <p:cNvSpPr txBox="1"/>
          <p:nvPr/>
        </p:nvSpPr>
        <p:spPr>
          <a:xfrm>
            <a:off x="4130150" y="905850"/>
            <a:ext cx="4422000" cy="388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50">
                <a:solidFill>
                  <a:srgbClr val="262626"/>
                </a:solidFill>
                <a:highlight>
                  <a:srgbClr val="FFFFFF"/>
                </a:highlight>
                <a:latin typeface="Calibri"/>
                <a:ea typeface="Calibri"/>
                <a:cs typeface="Calibri"/>
                <a:sym typeface="Calibri"/>
              </a:rPr>
              <a:t>Be Inspired Today! Exploring TMC's </a:t>
            </a:r>
            <a:r>
              <a:rPr lang="en" sz="1850" b="1">
                <a:solidFill>
                  <a:srgbClr val="B45F06"/>
                </a:solidFill>
                <a:highlight>
                  <a:srgbClr val="FFFFFF"/>
                </a:highlight>
                <a:latin typeface="Calibri"/>
                <a:ea typeface="Calibri"/>
                <a:cs typeface="Calibri"/>
                <a:sym typeface="Calibri"/>
              </a:rPr>
              <a:t>Hospitality &amp; Tourism programme</a:t>
            </a:r>
            <a:r>
              <a:rPr lang="en" sz="1850">
                <a:solidFill>
                  <a:srgbClr val="262626"/>
                </a:solidFill>
                <a:highlight>
                  <a:srgbClr val="FFFFFF"/>
                </a:highlight>
                <a:latin typeface="Calibri"/>
                <a:ea typeface="Calibri"/>
                <a:cs typeface="Calibri"/>
                <a:sym typeface="Calibri"/>
              </a:rPr>
              <a:t> with </a:t>
            </a:r>
            <a:r>
              <a:rPr lang="en" sz="1850" b="1">
                <a:solidFill>
                  <a:srgbClr val="262626"/>
                </a:solidFill>
                <a:highlight>
                  <a:srgbClr val="FFFFFF"/>
                </a:highlight>
                <a:latin typeface="Calibri"/>
                <a:ea typeface="Calibri"/>
                <a:cs typeface="Calibri"/>
                <a:sym typeface="Calibri"/>
              </a:rPr>
              <a:t>Ms Malgorzata Maria Kucmierczyk (Gosia)</a:t>
            </a:r>
            <a:r>
              <a:rPr lang="en" sz="1850">
                <a:solidFill>
                  <a:srgbClr val="262626"/>
                </a:solidFill>
                <a:highlight>
                  <a:srgbClr val="FFFFFF"/>
                </a:highlight>
                <a:latin typeface="Calibri"/>
                <a:ea typeface="Calibri"/>
                <a:cs typeface="Calibri"/>
                <a:sym typeface="Calibri"/>
              </a:rPr>
              <a:t>, Malgorzata was born in Poland and received her Master’s in Tourism and Leisure from the University of Physical Education in Cracow. </a:t>
            </a:r>
            <a:endParaRPr sz="1850">
              <a:solidFill>
                <a:srgbClr val="262626"/>
              </a:solidFill>
              <a:highlight>
                <a:srgbClr val="FFFFFF"/>
              </a:highlight>
              <a:latin typeface="Calibri"/>
              <a:ea typeface="Calibri"/>
              <a:cs typeface="Calibri"/>
              <a:sym typeface="Calibri"/>
            </a:endParaRPr>
          </a:p>
          <a:p>
            <a:pPr marL="0" lvl="0" indent="0" algn="l" rtl="0">
              <a:spcBef>
                <a:spcPts val="0"/>
              </a:spcBef>
              <a:spcAft>
                <a:spcPts val="0"/>
              </a:spcAft>
              <a:buNone/>
            </a:pPr>
            <a:endParaRPr sz="1850">
              <a:solidFill>
                <a:srgbClr val="262626"/>
              </a:solidFill>
              <a:highlight>
                <a:srgbClr val="FFFFFF"/>
              </a:highlight>
              <a:latin typeface="Calibri"/>
              <a:ea typeface="Calibri"/>
              <a:cs typeface="Calibri"/>
              <a:sym typeface="Calibri"/>
            </a:endParaRPr>
          </a:p>
          <a:p>
            <a:pPr marL="0" lvl="0" indent="0" algn="l" rtl="0">
              <a:spcBef>
                <a:spcPts val="0"/>
              </a:spcBef>
              <a:spcAft>
                <a:spcPts val="0"/>
              </a:spcAft>
              <a:buNone/>
            </a:pPr>
            <a:r>
              <a:rPr lang="en" sz="1850">
                <a:solidFill>
                  <a:srgbClr val="262626"/>
                </a:solidFill>
                <a:highlight>
                  <a:srgbClr val="FFFFFF"/>
                </a:highlight>
                <a:latin typeface="Calibri"/>
                <a:ea typeface="Calibri"/>
                <a:cs typeface="Calibri"/>
                <a:sym typeface="Calibri"/>
              </a:rPr>
              <a:t>She joined TMC in 2015 as a lecturer in the School of Hospitality and Tourism. Currently, Malgorzata is a senior lecturer and she teaches various modules for diploma, higher diploma and degree courses.</a:t>
            </a:r>
            <a:endParaRPr sz="2200">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41"/>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b="1">
                <a:solidFill>
                  <a:schemeClr val="lt1"/>
                </a:solidFill>
              </a:rPr>
              <a:t>BUSINESS TEACHER PHOTOS</a:t>
            </a:r>
            <a:endParaRPr sz="1600" b="1">
              <a:solidFill>
                <a:schemeClr val="lt1"/>
              </a:solidFill>
            </a:endParaRPr>
          </a:p>
          <a:p>
            <a:pPr marL="0" lvl="0" indent="0" algn="l" rtl="0">
              <a:lnSpc>
                <a:spcPct val="115000"/>
              </a:lnSpc>
              <a:spcBef>
                <a:spcPts val="0"/>
              </a:spcBef>
              <a:spcAft>
                <a:spcPts val="0"/>
              </a:spcAft>
              <a:buClr>
                <a:schemeClr val="dk1"/>
              </a:buClr>
              <a:buSzPts val="1100"/>
              <a:buFont typeface="Arial"/>
              <a:buNone/>
            </a:pPr>
            <a:endParaRPr sz="1600" b="1">
              <a:solidFill>
                <a:schemeClr val="lt1"/>
              </a:solidFill>
            </a:endParaRPr>
          </a:p>
          <a:p>
            <a:pPr marL="0" lvl="0" indent="0" algn="l" rtl="0">
              <a:lnSpc>
                <a:spcPct val="115000"/>
              </a:lnSpc>
              <a:spcBef>
                <a:spcPts val="0"/>
              </a:spcBef>
              <a:spcAft>
                <a:spcPts val="0"/>
              </a:spcAft>
              <a:buClr>
                <a:schemeClr val="dk1"/>
              </a:buClr>
              <a:buSzPts val="1100"/>
              <a:buFont typeface="Arial"/>
              <a:buNone/>
            </a:pPr>
            <a:endParaRPr sz="1600" b="1">
              <a:solidFill>
                <a:schemeClr val="lt1"/>
              </a:solidFill>
            </a:endParaRPr>
          </a:p>
          <a:p>
            <a:pPr marL="0" lvl="0" indent="0" algn="l" rtl="0">
              <a:spcBef>
                <a:spcPts val="0"/>
              </a:spcBef>
              <a:spcAft>
                <a:spcPts val="0"/>
              </a:spcAft>
              <a:buSzPts val="990"/>
              <a:buNone/>
            </a:pPr>
            <a:endParaRPr sz="1600" b="1">
              <a:solidFill>
                <a:schemeClr val="lt1"/>
              </a:solidFill>
            </a:endParaRPr>
          </a:p>
        </p:txBody>
      </p:sp>
      <p:pic>
        <p:nvPicPr>
          <p:cNvPr id="363" name="Google Shape;363;p41"/>
          <p:cNvPicPr preferRelativeResize="0"/>
          <p:nvPr/>
        </p:nvPicPr>
        <p:blipFill>
          <a:blip r:embed="rId3">
            <a:alphaModFix/>
          </a:blip>
          <a:stretch>
            <a:fillRect/>
          </a:stretch>
        </p:blipFill>
        <p:spPr>
          <a:xfrm>
            <a:off x="7420825" y="2"/>
            <a:ext cx="1346978" cy="787000"/>
          </a:xfrm>
          <a:prstGeom prst="rect">
            <a:avLst/>
          </a:prstGeom>
          <a:noFill/>
          <a:ln>
            <a:noFill/>
          </a:ln>
        </p:spPr>
      </p:pic>
      <p:sp>
        <p:nvSpPr>
          <p:cNvPr id="364" name="Google Shape;364;p41"/>
          <p:cNvSpPr txBox="1"/>
          <p:nvPr/>
        </p:nvSpPr>
        <p:spPr>
          <a:xfrm>
            <a:off x="5120450" y="787000"/>
            <a:ext cx="3892200" cy="3994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50" b="1">
                <a:solidFill>
                  <a:schemeClr val="dk1"/>
                </a:solidFill>
                <a:highlight>
                  <a:srgbClr val="FFFFFF"/>
                </a:highlight>
                <a:latin typeface="Calibri"/>
                <a:ea typeface="Calibri"/>
                <a:cs typeface="Calibri"/>
                <a:sym typeface="Calibri"/>
              </a:rPr>
              <a:t>Mr K. Ashok Kumar</a:t>
            </a:r>
            <a:r>
              <a:rPr lang="en" sz="1650">
                <a:solidFill>
                  <a:srgbClr val="262626"/>
                </a:solidFill>
                <a:highlight>
                  <a:srgbClr val="FFFFFF"/>
                </a:highlight>
                <a:latin typeface="Calibri"/>
                <a:ea typeface="Calibri"/>
                <a:cs typeface="Calibri"/>
                <a:sym typeface="Calibri"/>
              </a:rPr>
              <a:t> is a Senior Lecturer with the School of </a:t>
            </a:r>
            <a:r>
              <a:rPr lang="en" sz="1650" b="1">
                <a:solidFill>
                  <a:srgbClr val="7F6000"/>
                </a:solidFill>
                <a:highlight>
                  <a:srgbClr val="FFFFFF"/>
                </a:highlight>
                <a:latin typeface="Calibri"/>
                <a:ea typeface="Calibri"/>
                <a:cs typeface="Calibri"/>
                <a:sym typeface="Calibri"/>
              </a:rPr>
              <a:t>Business and Law at TMC Academy,</a:t>
            </a:r>
            <a:r>
              <a:rPr lang="en" sz="1650">
                <a:solidFill>
                  <a:srgbClr val="262626"/>
                </a:solidFill>
                <a:highlight>
                  <a:srgbClr val="FFFFFF"/>
                </a:highlight>
                <a:latin typeface="Calibri"/>
                <a:ea typeface="Calibri"/>
                <a:cs typeface="Calibri"/>
                <a:sym typeface="Calibri"/>
              </a:rPr>
              <a:t> Singapore. He graduated with a Bachelor in Business Administration degree from the National University of Singapore in 1997, specialising in Finance. </a:t>
            </a:r>
            <a:endParaRPr sz="1650">
              <a:solidFill>
                <a:srgbClr val="262626"/>
              </a:solidFill>
              <a:highlight>
                <a:srgbClr val="FFFFFF"/>
              </a:highlight>
              <a:latin typeface="Calibri"/>
              <a:ea typeface="Calibri"/>
              <a:cs typeface="Calibri"/>
              <a:sym typeface="Calibri"/>
            </a:endParaRPr>
          </a:p>
          <a:p>
            <a:pPr marL="0" lvl="0" indent="0" algn="l" rtl="0">
              <a:spcBef>
                <a:spcPts val="0"/>
              </a:spcBef>
              <a:spcAft>
                <a:spcPts val="0"/>
              </a:spcAft>
              <a:buNone/>
            </a:pPr>
            <a:endParaRPr sz="1650">
              <a:solidFill>
                <a:srgbClr val="262626"/>
              </a:solidFill>
              <a:highlight>
                <a:srgbClr val="FFFFFF"/>
              </a:highlight>
              <a:latin typeface="Calibri"/>
              <a:ea typeface="Calibri"/>
              <a:cs typeface="Calibri"/>
              <a:sym typeface="Calibri"/>
            </a:endParaRPr>
          </a:p>
          <a:p>
            <a:pPr marL="0" lvl="0" indent="0" algn="l" rtl="0">
              <a:spcBef>
                <a:spcPts val="0"/>
              </a:spcBef>
              <a:spcAft>
                <a:spcPts val="0"/>
              </a:spcAft>
              <a:buNone/>
            </a:pPr>
            <a:r>
              <a:rPr lang="en" sz="1650">
                <a:solidFill>
                  <a:srgbClr val="262626"/>
                </a:solidFill>
                <a:highlight>
                  <a:srgbClr val="FFFFFF"/>
                </a:highlight>
                <a:latin typeface="Calibri"/>
                <a:ea typeface="Calibri"/>
                <a:cs typeface="Calibri"/>
                <a:sym typeface="Calibri"/>
              </a:rPr>
              <a:t>He went on to obtain his ACCA qualifications in 2006 and also holds a Chartered Accountant (Singapore) qualification. In 2014 he completed a Specialist Diploma in Applied Learning and Teaching course at Singapore’s Republic Polytechnic as part of his continuing professional development.</a:t>
            </a:r>
            <a:endParaRPr sz="1650">
              <a:solidFill>
                <a:srgbClr val="262626"/>
              </a:solidFill>
              <a:highlight>
                <a:srgbClr val="FFFFFF"/>
              </a:highlight>
              <a:latin typeface="Calibri"/>
              <a:ea typeface="Calibri"/>
              <a:cs typeface="Calibri"/>
              <a:sym typeface="Calibri"/>
            </a:endParaRPr>
          </a:p>
        </p:txBody>
      </p:sp>
      <p:pic>
        <p:nvPicPr>
          <p:cNvPr id="365" name="Google Shape;365;p41"/>
          <p:cNvPicPr preferRelativeResize="0"/>
          <p:nvPr/>
        </p:nvPicPr>
        <p:blipFill rotWithShape="1">
          <a:blip r:embed="rId4">
            <a:alphaModFix/>
          </a:blip>
          <a:srcRect r="9714"/>
          <a:stretch/>
        </p:blipFill>
        <p:spPr>
          <a:xfrm>
            <a:off x="247200" y="880425"/>
            <a:ext cx="4781148" cy="35320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42"/>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b="1">
                <a:solidFill>
                  <a:schemeClr val="lt1"/>
                </a:solidFill>
              </a:rPr>
              <a:t>EXTRA-CURRICULAR ACTIVITIES </a:t>
            </a:r>
            <a:endParaRPr sz="1600" b="1">
              <a:solidFill>
                <a:schemeClr val="lt1"/>
              </a:solidFill>
            </a:endParaRPr>
          </a:p>
          <a:p>
            <a:pPr marL="0" lvl="0" indent="0" algn="l" rtl="0">
              <a:spcBef>
                <a:spcPts val="0"/>
              </a:spcBef>
              <a:spcAft>
                <a:spcPts val="0"/>
              </a:spcAft>
              <a:buSzPts val="990"/>
              <a:buNone/>
            </a:pPr>
            <a:endParaRPr sz="1600" b="1">
              <a:solidFill>
                <a:schemeClr val="lt1"/>
              </a:solidFill>
            </a:endParaRPr>
          </a:p>
        </p:txBody>
      </p:sp>
      <p:pic>
        <p:nvPicPr>
          <p:cNvPr id="371" name="Google Shape;371;p42"/>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372" name="Google Shape;372;p42"/>
          <p:cNvPicPr preferRelativeResize="0"/>
          <p:nvPr/>
        </p:nvPicPr>
        <p:blipFill>
          <a:blip r:embed="rId4">
            <a:alphaModFix/>
          </a:blip>
          <a:stretch>
            <a:fillRect/>
          </a:stretch>
        </p:blipFill>
        <p:spPr>
          <a:xfrm>
            <a:off x="492903" y="774075"/>
            <a:ext cx="6699122" cy="43694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3"/>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b="1">
                <a:solidFill>
                  <a:schemeClr val="lt1"/>
                </a:solidFill>
              </a:rPr>
              <a:t>EXTRA-CURRICULAR ACTIVITIES </a:t>
            </a:r>
            <a:endParaRPr sz="1600" b="1">
              <a:solidFill>
                <a:schemeClr val="lt1"/>
              </a:solidFill>
            </a:endParaRPr>
          </a:p>
          <a:p>
            <a:pPr marL="0" lvl="0" indent="0" algn="l" rtl="0">
              <a:spcBef>
                <a:spcPts val="0"/>
              </a:spcBef>
              <a:spcAft>
                <a:spcPts val="0"/>
              </a:spcAft>
              <a:buClr>
                <a:schemeClr val="dk1"/>
              </a:buClr>
              <a:buSzPts val="990"/>
              <a:buFont typeface="Arial"/>
              <a:buNone/>
            </a:pPr>
            <a:endParaRPr sz="1600" b="1">
              <a:solidFill>
                <a:schemeClr val="lt1"/>
              </a:solidFill>
            </a:endParaRPr>
          </a:p>
          <a:p>
            <a:pPr marL="0" lvl="0" indent="0" algn="l" rtl="0">
              <a:spcBef>
                <a:spcPts val="0"/>
              </a:spcBef>
              <a:spcAft>
                <a:spcPts val="0"/>
              </a:spcAft>
              <a:buSzPts val="990"/>
              <a:buNone/>
            </a:pPr>
            <a:endParaRPr sz="2100" b="1">
              <a:solidFill>
                <a:schemeClr val="lt1"/>
              </a:solidFill>
            </a:endParaRPr>
          </a:p>
        </p:txBody>
      </p:sp>
      <p:pic>
        <p:nvPicPr>
          <p:cNvPr id="378" name="Google Shape;378;p43"/>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379" name="Google Shape;379;p43"/>
          <p:cNvPicPr preferRelativeResize="0"/>
          <p:nvPr/>
        </p:nvPicPr>
        <p:blipFill>
          <a:blip r:embed="rId4">
            <a:alphaModFix/>
          </a:blip>
          <a:stretch>
            <a:fillRect/>
          </a:stretch>
        </p:blipFill>
        <p:spPr>
          <a:xfrm>
            <a:off x="344750" y="2056775"/>
            <a:ext cx="4110399" cy="2732000"/>
          </a:xfrm>
          <a:prstGeom prst="rect">
            <a:avLst/>
          </a:prstGeom>
          <a:noFill/>
          <a:ln>
            <a:noFill/>
          </a:ln>
        </p:spPr>
      </p:pic>
      <p:pic>
        <p:nvPicPr>
          <p:cNvPr id="380" name="Google Shape;380;p43"/>
          <p:cNvPicPr preferRelativeResize="0"/>
          <p:nvPr/>
        </p:nvPicPr>
        <p:blipFill>
          <a:blip r:embed="rId5">
            <a:alphaModFix/>
          </a:blip>
          <a:stretch>
            <a:fillRect/>
          </a:stretch>
        </p:blipFill>
        <p:spPr>
          <a:xfrm>
            <a:off x="4829175" y="974900"/>
            <a:ext cx="3995350" cy="25487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44"/>
          <p:cNvSpPr txBox="1">
            <a:spLocks noGrp="1"/>
          </p:cNvSpPr>
          <p:nvPr>
            <p:ph type="title"/>
          </p:nvPr>
        </p:nvSpPr>
        <p:spPr>
          <a:xfrm>
            <a:off x="247200" y="201375"/>
            <a:ext cx="8520600" cy="572700"/>
          </a:xfrm>
          <a:prstGeom prst="rect">
            <a:avLst/>
          </a:prstGeom>
          <a:solidFill>
            <a:srgbClr val="990000"/>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700" b="1">
                <a:solidFill>
                  <a:schemeClr val="lt1"/>
                </a:solidFill>
              </a:rPr>
              <a:t>TMC GRADUATION </a:t>
            </a:r>
            <a:endParaRPr sz="2100" b="1">
              <a:solidFill>
                <a:schemeClr val="lt1"/>
              </a:solidFill>
            </a:endParaRPr>
          </a:p>
        </p:txBody>
      </p:sp>
      <p:pic>
        <p:nvPicPr>
          <p:cNvPr id="386" name="Google Shape;386;p44"/>
          <p:cNvPicPr preferRelativeResize="0"/>
          <p:nvPr/>
        </p:nvPicPr>
        <p:blipFill>
          <a:blip r:embed="rId3">
            <a:alphaModFix/>
          </a:blip>
          <a:stretch>
            <a:fillRect/>
          </a:stretch>
        </p:blipFill>
        <p:spPr>
          <a:xfrm>
            <a:off x="7420825" y="2"/>
            <a:ext cx="1346978" cy="787000"/>
          </a:xfrm>
          <a:prstGeom prst="rect">
            <a:avLst/>
          </a:prstGeom>
          <a:noFill/>
          <a:ln>
            <a:noFill/>
          </a:ln>
        </p:spPr>
      </p:pic>
      <p:pic>
        <p:nvPicPr>
          <p:cNvPr id="387" name="Google Shape;387;p44"/>
          <p:cNvPicPr preferRelativeResize="0"/>
          <p:nvPr/>
        </p:nvPicPr>
        <p:blipFill>
          <a:blip r:embed="rId4">
            <a:alphaModFix/>
          </a:blip>
          <a:stretch>
            <a:fillRect/>
          </a:stretch>
        </p:blipFill>
        <p:spPr>
          <a:xfrm>
            <a:off x="247200" y="793437"/>
            <a:ext cx="3247395" cy="2152587"/>
          </a:xfrm>
          <a:prstGeom prst="rect">
            <a:avLst/>
          </a:prstGeom>
          <a:noFill/>
          <a:ln>
            <a:noFill/>
          </a:ln>
        </p:spPr>
      </p:pic>
      <p:pic>
        <p:nvPicPr>
          <p:cNvPr id="388" name="Google Shape;388;p44"/>
          <p:cNvPicPr preferRelativeResize="0"/>
          <p:nvPr/>
        </p:nvPicPr>
        <p:blipFill>
          <a:blip r:embed="rId5">
            <a:alphaModFix/>
          </a:blip>
          <a:stretch>
            <a:fillRect/>
          </a:stretch>
        </p:blipFill>
        <p:spPr>
          <a:xfrm>
            <a:off x="5660457" y="818850"/>
            <a:ext cx="3279593" cy="2178125"/>
          </a:xfrm>
          <a:prstGeom prst="rect">
            <a:avLst/>
          </a:prstGeom>
          <a:noFill/>
          <a:ln>
            <a:noFill/>
          </a:ln>
        </p:spPr>
      </p:pic>
      <p:pic>
        <p:nvPicPr>
          <p:cNvPr id="389" name="Google Shape;389;p44"/>
          <p:cNvPicPr preferRelativeResize="0"/>
          <p:nvPr/>
        </p:nvPicPr>
        <p:blipFill>
          <a:blip r:embed="rId6">
            <a:alphaModFix/>
          </a:blip>
          <a:stretch>
            <a:fillRect/>
          </a:stretch>
        </p:blipFill>
        <p:spPr>
          <a:xfrm>
            <a:off x="5660450" y="3086417"/>
            <a:ext cx="3279599" cy="2044158"/>
          </a:xfrm>
          <a:prstGeom prst="rect">
            <a:avLst/>
          </a:prstGeom>
          <a:noFill/>
          <a:ln>
            <a:noFill/>
          </a:ln>
        </p:spPr>
      </p:pic>
      <p:pic>
        <p:nvPicPr>
          <p:cNvPr id="390" name="Google Shape;390;p44"/>
          <p:cNvPicPr preferRelativeResize="0"/>
          <p:nvPr/>
        </p:nvPicPr>
        <p:blipFill>
          <a:blip r:embed="rId7">
            <a:alphaModFix/>
          </a:blip>
          <a:stretch>
            <a:fillRect/>
          </a:stretch>
        </p:blipFill>
        <p:spPr>
          <a:xfrm>
            <a:off x="247200" y="2965366"/>
            <a:ext cx="3247401" cy="2161534"/>
          </a:xfrm>
          <a:prstGeom prst="rect">
            <a:avLst/>
          </a:prstGeom>
          <a:noFill/>
          <a:ln>
            <a:noFill/>
          </a:ln>
        </p:spPr>
      </p:pic>
      <p:pic>
        <p:nvPicPr>
          <p:cNvPr id="391" name="Google Shape;391;p44"/>
          <p:cNvPicPr preferRelativeResize="0"/>
          <p:nvPr/>
        </p:nvPicPr>
        <p:blipFill rotWithShape="1">
          <a:blip r:embed="rId8">
            <a:alphaModFix/>
          </a:blip>
          <a:srcRect t="34232"/>
          <a:stretch/>
        </p:blipFill>
        <p:spPr>
          <a:xfrm>
            <a:off x="1831600" y="1772074"/>
            <a:ext cx="4251400" cy="1886875"/>
          </a:xfrm>
          <a:prstGeom prst="rect">
            <a:avLst/>
          </a:prstGeom>
          <a:noFill/>
          <a:ln>
            <a:noFill/>
          </a:ln>
        </p:spPr>
      </p:pic>
      <p:pic>
        <p:nvPicPr>
          <p:cNvPr id="392" name="Google Shape;392;p44"/>
          <p:cNvPicPr preferRelativeResize="0"/>
          <p:nvPr/>
        </p:nvPicPr>
        <p:blipFill>
          <a:blip r:embed="rId9">
            <a:alphaModFix/>
          </a:blip>
          <a:stretch>
            <a:fillRect/>
          </a:stretch>
        </p:blipFill>
        <p:spPr>
          <a:xfrm>
            <a:off x="2948300" y="2965367"/>
            <a:ext cx="3247399" cy="2164932"/>
          </a:xfrm>
          <a:prstGeom prst="rect">
            <a:avLst/>
          </a:prstGeom>
          <a:noFill/>
          <a:ln>
            <a:noFill/>
          </a:ln>
        </p:spPr>
      </p:pic>
      <p:pic>
        <p:nvPicPr>
          <p:cNvPr id="393" name="Google Shape;393;p44"/>
          <p:cNvPicPr preferRelativeResize="0"/>
          <p:nvPr/>
        </p:nvPicPr>
        <p:blipFill>
          <a:blip r:embed="rId10">
            <a:alphaModFix/>
          </a:blip>
          <a:stretch>
            <a:fillRect/>
          </a:stretch>
        </p:blipFill>
        <p:spPr>
          <a:xfrm>
            <a:off x="3306925" y="853950"/>
            <a:ext cx="3228872" cy="215260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4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399" name="Google Shape;399;p4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400" name="Google Shape;400;p45"/>
          <p:cNvPicPr preferRelativeResize="0"/>
          <p:nvPr/>
        </p:nvPicPr>
        <p:blipFill>
          <a:blip r:embed="rId3">
            <a:alphaModFix/>
          </a:blip>
          <a:stretch>
            <a:fillRect/>
          </a:stretch>
        </p:blipFill>
        <p:spPr>
          <a:xfrm>
            <a:off x="-564525" y="-1005225"/>
            <a:ext cx="9708527" cy="7005976"/>
          </a:xfrm>
          <a:prstGeom prst="rect">
            <a:avLst/>
          </a:prstGeom>
          <a:noFill/>
          <a:ln>
            <a:noFill/>
          </a:ln>
        </p:spPr>
      </p:pic>
      <p:sp>
        <p:nvSpPr>
          <p:cNvPr id="401" name="Google Shape;401;p45"/>
          <p:cNvSpPr txBox="1"/>
          <p:nvPr/>
        </p:nvSpPr>
        <p:spPr>
          <a:xfrm>
            <a:off x="2551900" y="2605150"/>
            <a:ext cx="5103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402" name="Google Shape;402;p45"/>
          <p:cNvSpPr txBox="1"/>
          <p:nvPr/>
        </p:nvSpPr>
        <p:spPr>
          <a:xfrm>
            <a:off x="251275" y="3934675"/>
            <a:ext cx="7935600" cy="964200"/>
          </a:xfrm>
          <a:prstGeom prst="rect">
            <a:avLst/>
          </a:prstGeom>
          <a:noFill/>
          <a:ln w="9525" cap="flat" cmpd="sng">
            <a:solidFill>
              <a:srgbClr val="99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100" b="1">
                <a:solidFill>
                  <a:schemeClr val="lt1"/>
                </a:solidFill>
                <a:latin typeface="Montserrat"/>
                <a:ea typeface="Montserrat"/>
                <a:cs typeface="Montserrat"/>
                <a:sym typeface="Montserrat"/>
              </a:rPr>
              <a:t>THANK YOU</a:t>
            </a:r>
            <a:br>
              <a:rPr lang="en" sz="3100" b="1">
                <a:solidFill>
                  <a:schemeClr val="lt1"/>
                </a:solidFill>
                <a:latin typeface="Montserrat"/>
                <a:ea typeface="Montserrat"/>
                <a:cs typeface="Montserrat"/>
                <a:sym typeface="Montserrat"/>
              </a:rPr>
            </a:br>
            <a:endParaRPr sz="1500" b="1">
              <a:solidFill>
                <a:schemeClr val="lt1"/>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1266</Words>
  <Application>Microsoft Office PowerPoint</Application>
  <PresentationFormat>On-screen Show (16:9)</PresentationFormat>
  <Paragraphs>250</Paragraphs>
  <Slides>33</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Calibri</vt:lpstr>
      <vt:lpstr>Montserrat</vt:lpstr>
      <vt:lpstr>Arial</vt:lpstr>
      <vt:lpstr>Roboto</vt:lpstr>
      <vt:lpstr>Simple Light</vt:lpstr>
      <vt:lpstr>PowerPoint Presentation</vt:lpstr>
      <vt:lpstr>TMC ACADEMY, SINGAPORE</vt:lpstr>
      <vt:lpstr>TMC ACADEMY, SINGAPORE</vt:lpstr>
      <vt:lpstr>PHOTOS (CAMPUS AND LEISURE) </vt:lpstr>
      <vt:lpstr>STUDENT NATIONALITY </vt:lpstr>
      <vt:lpstr>Facilities Capacity </vt:lpstr>
      <vt:lpstr>Estimated students, academic lecturers &amp; Staff</vt:lpstr>
      <vt:lpstr>Facilities </vt:lpstr>
      <vt:lpstr>Facilities </vt:lpstr>
      <vt:lpstr>Facilities </vt:lpstr>
      <vt:lpstr>Facilities </vt:lpstr>
      <vt:lpstr>Facilities - TMC College </vt:lpstr>
      <vt:lpstr>Facilities - TMC Academy</vt:lpstr>
      <vt:lpstr>Student Services and Support ( Student Portal)  </vt:lpstr>
      <vt:lpstr>TMC Academy Pathway </vt:lpstr>
      <vt:lpstr>UK Pathway vs TMC Academy </vt:lpstr>
      <vt:lpstr>Pathway </vt:lpstr>
      <vt:lpstr>Academic Partners </vt:lpstr>
      <vt:lpstr>Academic Partners </vt:lpstr>
      <vt:lpstr>TMC ACADEMY - FACULTY</vt:lpstr>
      <vt:lpstr>Intake and Entry Requirement   </vt:lpstr>
      <vt:lpstr>Hawthorn Certificate in English   </vt:lpstr>
      <vt:lpstr>Industrial Attachment</vt:lpstr>
      <vt:lpstr>Industrial Attachment Partners </vt:lpstr>
      <vt:lpstr>A Multitude of Learning &amp; Networking Opportunities </vt:lpstr>
      <vt:lpstr>STUDENT PHOTOS  </vt:lpstr>
      <vt:lpstr>HAWTHORN TEACHER PHOTOS   </vt:lpstr>
      <vt:lpstr>HOSPITALITY TEACHER PHOTOS   </vt:lpstr>
      <vt:lpstr>BUSINESS TEACHER PHOTOS   </vt:lpstr>
      <vt:lpstr>EXTRA-CURRICULAR ACTIVITIES  </vt:lpstr>
      <vt:lpstr>EXTRA-CURRICULAR ACTIVITIES   </vt:lpstr>
      <vt:lpstr>TMC GRADUATION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Bobbie</dc:creator>
  <cp:lastModifiedBy>Sasinath Praekulvanich</cp:lastModifiedBy>
  <cp:revision>1</cp:revision>
  <dcterms:modified xsi:type="dcterms:W3CDTF">2022-12-09T14:17:05Z</dcterms:modified>
</cp:coreProperties>
</file>